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14" r:id="rId3"/>
    <p:sldId id="315" r:id="rId4"/>
    <p:sldId id="318" r:id="rId5"/>
    <p:sldId id="288" r:id="rId6"/>
    <p:sldId id="317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3300"/>
    <a:srgbClr val="000000"/>
    <a:srgbClr val="FFC000"/>
    <a:srgbClr val="FFFF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0817" autoAdjust="0"/>
  </p:normalViewPr>
  <p:slideViewPr>
    <p:cSldViewPr>
      <p:cViewPr>
        <p:scale>
          <a:sx n="78" d="100"/>
          <a:sy n="78" d="100"/>
        </p:scale>
        <p:origin x="-11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24B50-83B2-4664-B943-D3451A9FD706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E655F-6420-41D4-AD06-A99C255B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60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sychotic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sciencemuseum.org.uk/broughttolife/techniques/~/link.aspx?_id=A69402D02CA8453CB4D51C26DA760C9D&amp;_z=z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Elephant" panose="02020904090505020303" pitchFamily="18" charset="0"/>
              </a:rPr>
              <a:t>Her parents were  Frederick Beecher Perkins and Mary A. Fitch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rgbClr val="000000"/>
                </a:solidFill>
                <a:latin typeface="Elephant" panose="02020904090505020303" pitchFamily="18" charset="0"/>
              </a:rPr>
              <a:t>Gilman </a:t>
            </a:r>
            <a:r>
              <a:rPr lang="en-US" sz="1200" dirty="0" smtClean="0">
                <a:latin typeface="Elephant" panose="02020904090505020303" pitchFamily="18" charset="0"/>
              </a:rPr>
              <a:t>moved around a lot as a result and her education suffered greatly and her mother became withdrawn and withheld affection from Gilman and her brother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Elephant" panose="02020904090505020303" pitchFamily="18" charset="0"/>
              </a:rPr>
              <a:t>-vow to never marry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E655F-6420-41D4-AD06-A99C255B6F8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581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-Family</a:t>
            </a:r>
            <a:r>
              <a:rPr lang="en-US" baseline="0" dirty="0" smtClean="0"/>
              <a:t> famous for social activism (Harriet Beecher Stowe)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US" sz="1200" dirty="0" smtClean="0">
                <a:latin typeface="Elephant" panose="02020904090505020303" pitchFamily="18" charset="0"/>
              </a:rPr>
              <a:t>Charlotte Perkins Gilman married artist Charles Stetson in 1884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>
                <a:latin typeface="Elephant" panose="02020904090505020303" pitchFamily="18" charset="0"/>
              </a:rPr>
              <a:t>	- traditional views about the role of women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>
                <a:latin typeface="Elephant" panose="02020904090505020303" pitchFamily="18" charset="0"/>
              </a:rPr>
              <a:t>	- resisted the romance for several years</a:t>
            </a:r>
          </a:p>
          <a:p>
            <a:r>
              <a:rPr lang="en-US" sz="1200" dirty="0" smtClean="0">
                <a:latin typeface="Elephant" panose="02020904090505020303" pitchFamily="18" charset="0"/>
              </a:rPr>
              <a:t>They had a daughter named Katherine Beecher Stetson: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E655F-6420-41D4-AD06-A99C255B6F8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86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Postpartum psychosis is a separate mental health disorder which is sometimes erroneously referred to as postpartum depression. It is less common than PPD, and it involves the onset of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Psychotic"/>
              </a:rPr>
              <a:t>psychotic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symptoms that may include thought disturbances, hallucinations, delusions and/or disorganized speech or behavior. 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Elephant" panose="02020904090505020303" pitchFamily="18" charset="0"/>
              </a:rPr>
              <a:t>For what today would be diagnosed as postpartum depression, Gilman was prescribed the “rest cure” by Silas Weir Mitchell 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rest cure usually lasted six to eight weeks. It involved isolation from friends and family. It also enforced bed rest, and nearly constant feeding on a fatty, milk-based diet. Patients were force-fed if necessary - effectively reduced to the dependency of an infant. Nurses cleaned and fed them, and turned them over in bed. Doctors used massage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en-US" sz="1200" b="0" i="1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electrotherapy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to maintain muscle tone. Patients were sometimes prohibited from talking, reading, writing and even sewing.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Elephant" panose="02020904090505020303" pitchFamily="18" charset="0"/>
              </a:rPr>
              <a:t>“The Yellow Wallpaper” is a semi-autobiographical account of Gilman’s post-sanatorium experience in which she diligently tried to live “as domestic a life as possible for several months”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E655F-6420-41D4-AD06-A99C255B6F8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57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>
                <a:latin typeface="Elephant" panose="02020904090505020303" pitchFamily="18" charset="0"/>
              </a:rPr>
              <a:t>-was a broad diagnosis, assigned to women who displayed too much emotion or demanded too much attention.</a:t>
            </a:r>
          </a:p>
          <a:p>
            <a:endParaRPr lang="en-US" sz="1200" b="0" dirty="0" smtClean="0">
              <a:latin typeface="Elephant" panose="02020904090505020303" pitchFamily="18" charset="0"/>
            </a:endParaRPr>
          </a:p>
          <a:p>
            <a:r>
              <a:rPr lang="en-US" sz="1200" b="0" dirty="0" smtClean="0">
                <a:latin typeface="Elephant" panose="02020904090505020303" pitchFamily="18" charset="0"/>
              </a:rPr>
              <a:t>-The word itself derives from “</a:t>
            </a:r>
            <a:r>
              <a:rPr lang="en-US" sz="1200" b="0" dirty="0" err="1" smtClean="0">
                <a:latin typeface="Elephant" panose="02020904090505020303" pitchFamily="18" charset="0"/>
              </a:rPr>
              <a:t>hystera</a:t>
            </a:r>
            <a:r>
              <a:rPr lang="en-US" sz="1200" b="0" dirty="0" smtClean="0">
                <a:latin typeface="Elephant" panose="02020904090505020303" pitchFamily="18" charset="0"/>
              </a:rPr>
              <a:t>,” Greek for uterus, and ancient doctors attributed a number of female maladies to a starved or misplaced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dirty="0" smtClean="0">
              <a:latin typeface="Elephant" panose="02020904090505020303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>
                <a:latin typeface="Elephant" panose="02020904090505020303" pitchFamily="18" charset="0"/>
              </a:rPr>
              <a:t>-</a:t>
            </a:r>
            <a:r>
              <a:rPr lang="en-US" sz="1200" b="0" dirty="0" smtClean="0">
                <a:latin typeface="Elephant" panose="02020904090505020303" pitchFamily="18" charset="0"/>
                <a:cs typeface="Times New Roman" pitchFamily="18" charset="0"/>
              </a:rPr>
              <a:t>Hysteria’s nature was questionable, and many believed women faked illness to gain attention.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dirty="0" smtClean="0">
              <a:latin typeface="Elephant" panose="02020904090505020303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>
                <a:latin typeface="Elephant" panose="02020904090505020303" pitchFamily="18" charset="0"/>
              </a:rPr>
              <a:t>-Hippocrates built on the theory; marriage was among his recommended treatments.</a:t>
            </a:r>
          </a:p>
          <a:p>
            <a:r>
              <a:rPr lang="en-US" sz="1200" b="0" dirty="0" smtClean="0">
                <a:latin typeface="Elephant" panose="02020904090505020303" pitchFamily="18" charset="0"/>
              </a:rPr>
              <a:t> womb. </a:t>
            </a: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E655F-6420-41D4-AD06-A99C255B6F8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059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6E7ACB-59FA-4404-958E-5A8D7E49B2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83D2A-0F50-4779-BD4F-1DCFFFD7CF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51ED6-7124-4DFE-96A5-78103E12F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A06C19-DFB9-4979-BB8B-A28667B611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3CB1F-7A4B-496A-841D-C31851FCCC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D7E1C-2DF9-4AF6-8311-432EBFBEA4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1D188-0E27-4443-8EE8-40557AE99B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BC1129-2F82-43EF-90B3-70B6A42FA7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07157-1DBB-4C8E-AAC4-6F327D41D1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4B197-8202-43CF-A558-44AF0B906C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39F6A-50D6-4117-92E0-C68F399B26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068217B-4088-4AF2-A195-5D619AE72F6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yellowwallpaper"/>
          <p:cNvPicPr>
            <a:picLocks noChangeAspect="1" noChangeArrowheads="1"/>
          </p:cNvPicPr>
          <p:nvPr/>
        </p:nvPicPr>
        <p:blipFill>
          <a:blip r:embed="rId2">
            <a:lum bright="12000"/>
          </a:blip>
          <a:srcRect t="45474"/>
          <a:stretch>
            <a:fillRect/>
          </a:stretch>
        </p:blipFill>
        <p:spPr bwMode="auto">
          <a:xfrm>
            <a:off x="0" y="47625"/>
            <a:ext cx="9144000" cy="6810375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" y="2133600"/>
            <a:ext cx="8915400" cy="3584575"/>
          </a:xfrm>
          <a:solidFill>
            <a:srgbClr val="FFCC00"/>
          </a:solidFill>
        </p:spPr>
        <p:txBody>
          <a:bodyPr/>
          <a:lstStyle/>
          <a:p>
            <a:r>
              <a:rPr lang="en-US" dirty="0" smtClean="0">
                <a:latin typeface="Copperplate Gothic Bold" panose="020E0705020206020404" pitchFamily="34" charset="0"/>
              </a:rPr>
              <a:t>Charlotte Perkins Gilman</a:t>
            </a:r>
            <a:br>
              <a:rPr lang="en-US" dirty="0" smtClean="0">
                <a:latin typeface="Copperplate Gothic Bold" panose="020E0705020206020404" pitchFamily="34" charset="0"/>
              </a:rPr>
            </a:br>
            <a:r>
              <a:rPr lang="en-US" dirty="0" smtClean="0">
                <a:latin typeface="Copperplate Gothic Bold" panose="020E0705020206020404" pitchFamily="34" charset="0"/>
              </a:rPr>
              <a:t>and a biographical approach to </a:t>
            </a:r>
            <a:br>
              <a:rPr lang="en-US" dirty="0" smtClean="0">
                <a:latin typeface="Copperplate Gothic Bold" panose="020E0705020206020404" pitchFamily="34" charset="0"/>
              </a:rPr>
            </a:br>
            <a:r>
              <a:rPr lang="en-US" dirty="0" smtClean="0">
                <a:latin typeface="Copperplate Gothic Bold" panose="020E0705020206020404" pitchFamily="34" charset="0"/>
              </a:rPr>
              <a:t>“The Yellow Wallpaper”</a:t>
            </a:r>
            <a:br>
              <a:rPr lang="en-US" dirty="0" smtClean="0">
                <a:latin typeface="Copperplate Gothic Bold" panose="020E0705020206020404" pitchFamily="34" charset="0"/>
              </a:rPr>
            </a:br>
            <a:r>
              <a:rPr lang="en-US" sz="1800" dirty="0" smtClean="0">
                <a:latin typeface="Copperplate Gothic Bold" panose="020E0705020206020404" pitchFamily="34" charset="0"/>
              </a:rPr>
              <a:t>Honors 9</a:t>
            </a:r>
            <a:endParaRPr lang="en-US" sz="1800" b="1" dirty="0">
              <a:latin typeface="Copperplate Gothic Bold" panose="020E0705020206020404" pitchFamily="34" charset="0"/>
            </a:endParaRPr>
          </a:p>
        </p:txBody>
      </p:sp>
      <p:pic>
        <p:nvPicPr>
          <p:cNvPr id="2056" name="Picture 8" descr="MCj0323011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5646317">
            <a:off x="3333750" y="323850"/>
            <a:ext cx="2400300" cy="28194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892" y="-27638"/>
            <a:ext cx="9372600" cy="1143000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rgbClr val="000000"/>
                </a:solidFill>
                <a:latin typeface="Copperplate Gothic Bold" panose="020E0705020206020404" pitchFamily="34" charset="0"/>
              </a:rPr>
              <a:t>Charlotte Perkins </a:t>
            </a:r>
            <a:r>
              <a:rPr lang="en-US" sz="3200" b="1" dirty="0" smtClean="0">
                <a:solidFill>
                  <a:srgbClr val="000000"/>
                </a:solidFill>
                <a:latin typeface="Copperplate Gothic Bold" panose="020E0705020206020404" pitchFamily="34" charset="0"/>
              </a:rPr>
              <a:t>Gilman: early life</a:t>
            </a:r>
            <a:endParaRPr lang="en-US" dirty="0">
              <a:latin typeface="Copperplate Gothic Bold" panose="020E07050202060204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057400"/>
            <a:ext cx="6676570" cy="4800600"/>
          </a:xfrm>
        </p:spPr>
        <p:txBody>
          <a:bodyPr>
            <a:noAutofit/>
          </a:bodyPr>
          <a:lstStyle/>
          <a:p>
            <a:pPr indent="0">
              <a:spcBef>
                <a:spcPts val="0"/>
              </a:spcBef>
              <a:buFont typeface="Arial" pitchFamily="34" charset="0"/>
              <a:buChar char="•"/>
            </a:pPr>
            <a:r>
              <a:rPr lang="en-US" sz="2000" dirty="0">
                <a:latin typeface="Elephant" panose="02020904090505020303" pitchFamily="18" charset="0"/>
              </a:rPr>
              <a:t>Born on July 3, 1860, in Hartford, </a:t>
            </a:r>
            <a:r>
              <a:rPr lang="en-US" sz="2000" dirty="0" smtClean="0">
                <a:latin typeface="Elephant" panose="02020904090505020303" pitchFamily="18" charset="0"/>
              </a:rPr>
              <a:t>Connecticut</a:t>
            </a:r>
          </a:p>
          <a:p>
            <a:pPr indent="0">
              <a:spcBef>
                <a:spcPts val="0"/>
              </a:spcBef>
              <a:buNone/>
            </a:pPr>
            <a:endParaRPr lang="en-US" sz="2000" dirty="0" smtClean="0">
              <a:latin typeface="Elephant" panose="02020904090505020303" pitchFamily="18" charset="0"/>
            </a:endParaRPr>
          </a:p>
          <a:p>
            <a:pPr indent="0">
              <a:spcBef>
                <a:spcPts val="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Elephant" panose="02020904090505020303" pitchFamily="18" charset="0"/>
              </a:rPr>
              <a:t>Her father </a:t>
            </a:r>
            <a:r>
              <a:rPr lang="en-US" sz="2000" dirty="0">
                <a:latin typeface="Elephant" panose="02020904090505020303" pitchFamily="18" charset="0"/>
              </a:rPr>
              <a:t>abandoned the family, leaving </a:t>
            </a:r>
            <a:r>
              <a:rPr lang="en-US" sz="2000" dirty="0" smtClean="0">
                <a:latin typeface="Elephant" panose="02020904090505020303" pitchFamily="18" charset="0"/>
              </a:rPr>
              <a:t>Gilman’s mother </a:t>
            </a:r>
            <a:r>
              <a:rPr lang="en-US" sz="2000" dirty="0">
                <a:latin typeface="Elephant" panose="02020904090505020303" pitchFamily="18" charset="0"/>
              </a:rPr>
              <a:t>to raise two children on her </a:t>
            </a:r>
            <a:r>
              <a:rPr lang="en-US" sz="2000" dirty="0" smtClean="0">
                <a:latin typeface="Elephant" panose="02020904090505020303" pitchFamily="18" charset="0"/>
              </a:rPr>
              <a:t>own</a:t>
            </a:r>
          </a:p>
          <a:p>
            <a:pPr indent="0">
              <a:spcBef>
                <a:spcPts val="0"/>
              </a:spcBef>
              <a:buFont typeface="Arial" pitchFamily="34" charset="0"/>
              <a:buChar char="•"/>
            </a:pPr>
            <a:endParaRPr lang="en-US" sz="2000" dirty="0">
              <a:latin typeface="Elephant" panose="02020904090505020303" pitchFamily="18" charset="0"/>
            </a:endParaRPr>
          </a:p>
          <a:p>
            <a:pPr indent="0">
              <a:spcBef>
                <a:spcPts val="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Elephant" panose="02020904090505020303" pitchFamily="18" charset="0"/>
              </a:rPr>
              <a:t>Love me, love me</a:t>
            </a:r>
          </a:p>
          <a:p>
            <a:pPr lvl="1" indent="0">
              <a:spcBef>
                <a:spcPts val="0"/>
              </a:spcBef>
              <a:buFont typeface="Arial" pitchFamily="34" charset="0"/>
              <a:buChar char="•"/>
            </a:pPr>
            <a:r>
              <a:rPr lang="en-US" sz="1600" dirty="0" smtClean="0">
                <a:latin typeface="Elephant" panose="02020904090505020303" pitchFamily="18" charset="0"/>
              </a:rPr>
              <a:t>Say that you’ll love me (mom)</a:t>
            </a:r>
          </a:p>
          <a:p>
            <a:pPr lvl="1" indent="0">
              <a:spcBef>
                <a:spcPts val="0"/>
              </a:spcBef>
              <a:buFont typeface="Arial" pitchFamily="34" charset="0"/>
              <a:buChar char="•"/>
            </a:pPr>
            <a:endParaRPr lang="en-US" sz="1600" dirty="0" smtClean="0">
              <a:latin typeface="Elephant" panose="02020904090505020303" pitchFamily="18" charset="0"/>
            </a:endParaRPr>
          </a:p>
          <a:p>
            <a:pPr indent="0">
              <a:spcBef>
                <a:spcPts val="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Elephant" panose="02020904090505020303" pitchFamily="18" charset="0"/>
              </a:rPr>
              <a:t>Made a solemn vow</a:t>
            </a:r>
          </a:p>
          <a:p>
            <a:pPr lvl="2" indent="0">
              <a:spcBef>
                <a:spcPts val="0"/>
              </a:spcBef>
              <a:buFont typeface="Arial" pitchFamily="34" charset="0"/>
              <a:buChar char="•"/>
            </a:pPr>
            <a:endParaRPr lang="en-US" sz="4400" dirty="0" smtClean="0">
              <a:latin typeface="Elephant" panose="020209040905050203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2770" y="1585136"/>
            <a:ext cx="2286198" cy="4072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051810"/>
      </p:ext>
    </p:extLst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en-US" sz="3000" b="1" dirty="0">
                <a:solidFill>
                  <a:srgbClr val="000000"/>
                </a:solidFill>
                <a:latin typeface="Copperplate Gothic Bold" panose="020E0705020206020404" pitchFamily="34" charset="0"/>
              </a:rPr>
              <a:t>Charlotte Perkins </a:t>
            </a:r>
            <a:r>
              <a:rPr lang="en-US" sz="3000" b="1" dirty="0" smtClean="0">
                <a:solidFill>
                  <a:srgbClr val="000000"/>
                </a:solidFill>
                <a:latin typeface="Copperplate Gothic Bold" panose="020E0705020206020404" pitchFamily="34" charset="0"/>
              </a:rPr>
              <a:t>Gilman: family Life</a:t>
            </a:r>
            <a:endParaRPr lang="en-US" sz="3000" dirty="0">
              <a:latin typeface="Copperplate Gothic Bold" panose="020E07050202060204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5280454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Elephant" panose="02020904090505020303" pitchFamily="18" charset="0"/>
              </a:rPr>
              <a:t>They’re </a:t>
            </a:r>
            <a:r>
              <a:rPr lang="en-US" sz="2400" dirty="0" err="1" smtClean="0">
                <a:latin typeface="Elephant" panose="02020904090505020303" pitchFamily="18" charset="0"/>
              </a:rPr>
              <a:t>kinda</a:t>
            </a:r>
            <a:r>
              <a:rPr lang="en-US" sz="2400" dirty="0" smtClean="0">
                <a:latin typeface="Elephant" panose="02020904090505020303" pitchFamily="18" charset="0"/>
              </a:rPr>
              <a:t> a big deal.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endParaRPr lang="en-US" sz="2400" dirty="0">
              <a:latin typeface="Elephant" panose="02020904090505020303" pitchFamily="18" charset="0"/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Elephant" panose="02020904090505020303" pitchFamily="18" charset="0"/>
              </a:rPr>
              <a:t>So much for vows: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Elephant" panose="02020904090505020303" pitchFamily="18" charset="0"/>
              </a:rPr>
              <a:t>Married </a:t>
            </a:r>
            <a:r>
              <a:rPr lang="en-US" sz="2000" dirty="0">
                <a:latin typeface="Elephant" panose="02020904090505020303" pitchFamily="18" charset="0"/>
              </a:rPr>
              <a:t>artist Charles Stetson in 1884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>
              <a:latin typeface="Elephant" panose="02020904090505020303" pitchFamily="18" charset="0"/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Elephant" panose="02020904090505020303" pitchFamily="18" charset="0"/>
              </a:rPr>
              <a:t>March 1885</a:t>
            </a:r>
            <a:r>
              <a:rPr lang="en-US" sz="2400" dirty="0" smtClean="0">
                <a:latin typeface="Elephant" panose="02020904090505020303" pitchFamily="18" charset="0"/>
                <a:sym typeface="Wingdings" panose="05000000000000000000" pitchFamily="2" charset="2"/>
              </a:rPr>
              <a:t> Well, that was quick</a:t>
            </a:r>
            <a:endParaRPr lang="en-US" sz="2400" dirty="0" smtClean="0">
              <a:latin typeface="Elephant" panose="02020904090505020303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Elephant" panose="02020904090505020303" pitchFamily="18" charset="0"/>
              </a:rPr>
              <a:t>	</a:t>
            </a:r>
            <a:r>
              <a:rPr lang="en-US" sz="2400" dirty="0" smtClean="0">
                <a:latin typeface="Elephant" panose="02020904090505020303" pitchFamily="18" charset="0"/>
              </a:rPr>
              <a:t>- “I would hold her close– that lovely child!– and 	instead of love and happiness, feel only pain. 	Nothing was more utterly bitter than this, that 	even motherhood brought no joy.” </a:t>
            </a:r>
          </a:p>
        </p:txBody>
      </p:sp>
    </p:spTree>
    <p:extLst>
      <p:ext uri="{BB962C8B-B14F-4D97-AF65-F5344CB8AC3E}">
        <p14:creationId xmlns:p14="http://schemas.microsoft.com/office/powerpoint/2010/main" val="4222411890"/>
      </p:ext>
    </p:extLst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en-US" sz="3000" b="1" dirty="0">
                <a:solidFill>
                  <a:srgbClr val="000000"/>
                </a:solidFill>
                <a:latin typeface="Copperplate Gothic Bold" panose="020E0705020206020404" pitchFamily="34" charset="0"/>
              </a:rPr>
              <a:t>Charlotte Perkins </a:t>
            </a:r>
            <a:r>
              <a:rPr lang="en-US" sz="3000" b="1" dirty="0" smtClean="0">
                <a:solidFill>
                  <a:srgbClr val="000000"/>
                </a:solidFill>
                <a:latin typeface="Copperplate Gothic Bold" panose="020E0705020206020404" pitchFamily="34" charset="0"/>
              </a:rPr>
              <a:t>Gilman: family Life</a:t>
            </a:r>
            <a:endParaRPr lang="en-US" sz="3000" dirty="0">
              <a:latin typeface="Copperplate Gothic Bold" panose="020E07050202060204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905000"/>
            <a:ext cx="8763000" cy="49530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Elephant" panose="02020904090505020303" pitchFamily="18" charset="0"/>
              </a:rPr>
              <a:t>(postpartum depression) “solved” by “rest cure” 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endParaRPr lang="en-US" sz="2400" dirty="0" smtClean="0">
              <a:latin typeface="Elephant" panose="02020904090505020303" pitchFamily="18" charset="0"/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Elephant" panose="02020904090505020303" pitchFamily="18" charset="0"/>
              </a:rPr>
              <a:t>Gilman’s treatment included: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>
                <a:latin typeface="Elephant" panose="02020904090505020303" pitchFamily="18" charset="0"/>
              </a:rPr>
              <a:t>	</a:t>
            </a:r>
            <a:r>
              <a:rPr lang="en-US" sz="2000" dirty="0" smtClean="0">
                <a:latin typeface="Elephant" panose="02020904090505020303" pitchFamily="18" charset="0"/>
              </a:rPr>
              <a:t>- extended and total bed rest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>
                <a:latin typeface="Elephant" panose="02020904090505020303" pitchFamily="18" charset="0"/>
              </a:rPr>
              <a:t>	</a:t>
            </a:r>
            <a:r>
              <a:rPr lang="en-US" sz="2000" dirty="0" smtClean="0">
                <a:latin typeface="Elephant" panose="02020904090505020303" pitchFamily="18" charset="0"/>
              </a:rPr>
              <a:t>- isolation from family and friends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>
                <a:latin typeface="Elephant" panose="02020904090505020303" pitchFamily="18" charset="0"/>
              </a:rPr>
              <a:t>	</a:t>
            </a:r>
            <a:r>
              <a:rPr lang="en-US" sz="2000" dirty="0" smtClean="0">
                <a:latin typeface="Elephant" panose="02020904090505020303" pitchFamily="18" charset="0"/>
              </a:rPr>
              <a:t>- overfeeding (said to increase body volume and energy)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Elephant" panose="02020904090505020303" pitchFamily="18" charset="0"/>
              </a:rPr>
              <a:t>	</a:t>
            </a:r>
            <a:endParaRPr lang="en-US" sz="2400" dirty="0" smtClean="0">
              <a:latin typeface="Elephant" panose="02020904090505020303" pitchFamily="18" charset="0"/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endParaRPr lang="en-US" sz="2400" dirty="0">
              <a:latin typeface="Elephant" panose="02020904090505020303" pitchFamily="18" charset="0"/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Elephant" panose="02020904090505020303" pitchFamily="18" charset="0"/>
              </a:rPr>
              <a:t>Shockingly, she left. 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Elephant" panose="02020904090505020303" pitchFamily="18" charset="0"/>
              </a:rPr>
              <a:t>No, seriously, it was shocking in that time.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endParaRPr lang="en-US" sz="2400" dirty="0" smtClean="0">
              <a:latin typeface="Elephant" panose="0202090409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458849"/>
      </p:ext>
    </p:extLst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61081" y="1828800"/>
            <a:ext cx="6851261" cy="3286448"/>
          </a:xfrm>
        </p:spPr>
        <p:txBody>
          <a:bodyPr/>
          <a:lstStyle/>
          <a:p>
            <a:r>
              <a:rPr lang="en-US" sz="2800" dirty="0">
                <a:latin typeface="Elephant" panose="02020904090505020303" pitchFamily="18" charset="0"/>
              </a:rPr>
              <a:t>Hysteria </a:t>
            </a:r>
            <a:r>
              <a:rPr lang="en-US" sz="2800" dirty="0" smtClean="0">
                <a:latin typeface="Elephant" panose="02020904090505020303" pitchFamily="18" charset="0"/>
              </a:rPr>
              <a:t>= high maintenance ladies</a:t>
            </a:r>
          </a:p>
          <a:p>
            <a:endParaRPr lang="en-US" sz="2800" dirty="0">
              <a:latin typeface="Elephant" panose="02020904090505020303" pitchFamily="18" charset="0"/>
            </a:endParaRPr>
          </a:p>
          <a:p>
            <a:r>
              <a:rPr lang="en-US" sz="2800" dirty="0" smtClean="0">
                <a:latin typeface="Elephant" panose="02020904090505020303" pitchFamily="18" charset="0"/>
              </a:rPr>
              <a:t>In </a:t>
            </a:r>
            <a:r>
              <a:rPr lang="en-US" sz="2800" dirty="0">
                <a:latin typeface="Elephant" panose="02020904090505020303" pitchFamily="18" charset="0"/>
              </a:rPr>
              <a:t>the Victorian era, women were discouraged from work and </a:t>
            </a:r>
            <a:r>
              <a:rPr lang="en-US" sz="2800" dirty="0" smtClean="0">
                <a:latin typeface="Elephant" panose="02020904090505020303" pitchFamily="18" charset="0"/>
              </a:rPr>
              <a:t>over-stimulation.</a:t>
            </a:r>
          </a:p>
          <a:p>
            <a:pPr>
              <a:buNone/>
            </a:pPr>
            <a:endParaRPr lang="en-US" sz="2800" dirty="0">
              <a:latin typeface="Elephant" panose="02020904090505020303" pitchFamily="18" charset="0"/>
            </a:endParaRPr>
          </a:p>
        </p:txBody>
      </p:sp>
      <p:pic>
        <p:nvPicPr>
          <p:cNvPr id="9225" name="Picture 9" descr="e883fcf669"/>
          <p:cNvPicPr>
            <a:picLocks noChangeAspect="1" noChangeArrowheads="1"/>
          </p:cNvPicPr>
          <p:nvPr/>
        </p:nvPicPr>
        <p:blipFill>
          <a:blip r:embed="rId3">
            <a:lum bright="-12000" contrast="30000"/>
          </a:blip>
          <a:srcRect/>
          <a:stretch>
            <a:fillRect/>
          </a:stretch>
        </p:blipFill>
        <p:spPr bwMode="auto">
          <a:xfrm>
            <a:off x="7086600" y="924248"/>
            <a:ext cx="1684338" cy="2552700"/>
          </a:xfrm>
          <a:prstGeom prst="rect">
            <a:avLst/>
          </a:prstGeom>
          <a:noFill/>
        </p:spPr>
      </p:pic>
      <p:pic>
        <p:nvPicPr>
          <p:cNvPr id="51202" name="Picture 2" descr="http://www.st-marys.hull.sch.uk/sites/history/images/Victorian_fashion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12342" y="4023734"/>
            <a:ext cx="1866431" cy="248602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352748"/>
            <a:ext cx="3276600" cy="1143000"/>
          </a:xfrm>
        </p:spPr>
        <p:txBody>
          <a:bodyPr/>
          <a:lstStyle/>
          <a:p>
            <a:r>
              <a:rPr lang="en-US" b="1" dirty="0">
                <a:latin typeface="Copperplate Gothic Bold" panose="020E0705020206020404" pitchFamily="34" charset="0"/>
              </a:rPr>
              <a:t>Hysteria</a:t>
            </a:r>
            <a:endParaRPr lang="en-US" dirty="0">
              <a:latin typeface="Copperplate Gothic Bold" panose="020E0705020206020404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95"/>
            <a:ext cx="91440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000000"/>
                </a:solidFill>
                <a:latin typeface="Copperplate Gothic Bold" panose="020E0705020206020404" pitchFamily="34" charset="0"/>
              </a:rPr>
              <a:t>Charlotte </a:t>
            </a:r>
            <a:r>
              <a:rPr lang="en-US" sz="3200" b="1" dirty="0" smtClean="0">
                <a:solidFill>
                  <a:srgbClr val="000000"/>
                </a:solidFill>
                <a:latin typeface="Copperplate Gothic Bold" panose="020E0705020206020404" pitchFamily="34" charset="0"/>
              </a:rPr>
              <a:t>Perkins Gilman: Later Life</a:t>
            </a:r>
            <a:endParaRPr lang="en-US" dirty="0">
              <a:latin typeface="Copperplate Gothic Bold" panose="020E07050202060204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4567881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Elephant" panose="02020904090505020303" pitchFamily="18" charset="0"/>
              </a:rPr>
              <a:t>Gilman remarried in 1900 to George Houghton Gilman</a:t>
            </a:r>
          </a:p>
          <a:p>
            <a:pPr marL="0" indent="0">
              <a:buNone/>
            </a:pPr>
            <a:endParaRPr lang="en-US" sz="2800" dirty="0" smtClean="0">
              <a:latin typeface="Elephant" panose="02020904090505020303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Elephant" panose="02020904090505020303" pitchFamily="18" charset="0"/>
              </a:rPr>
              <a:t>Gilman committed suicide in 1935 after being diagnosed with breast cancer</a:t>
            </a:r>
          </a:p>
          <a:p>
            <a:pPr marL="0" indent="0">
              <a:buNone/>
            </a:pPr>
            <a:endParaRPr lang="en-US" sz="2800" dirty="0" smtClean="0">
              <a:latin typeface="Elephant" panose="02020904090505020303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Elephant" panose="02020904090505020303" pitchFamily="18" charset="0"/>
              </a:rPr>
              <a:t>She wrote that she “preferred chloroform to cancer”</a:t>
            </a:r>
            <a:endParaRPr lang="en-US" sz="2800" dirty="0">
              <a:latin typeface="Elephant" panose="0202090409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606427"/>
      </p:ext>
    </p:extLst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1807</TotalTime>
  <Words>337</Words>
  <Application>Microsoft Office PowerPoint</Application>
  <PresentationFormat>On-screen Show (4:3)</PresentationFormat>
  <Paragraphs>63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Charlotte Perkins Gilman and a biographical approach to  “The Yellow Wallpaper” Honors 9</vt:lpstr>
      <vt:lpstr>Charlotte Perkins Gilman: early life</vt:lpstr>
      <vt:lpstr>Charlotte Perkins Gilman: family Life</vt:lpstr>
      <vt:lpstr>Charlotte Perkins Gilman: family Life</vt:lpstr>
      <vt:lpstr>Hysteria</vt:lpstr>
      <vt:lpstr>Charlotte Perkins Gilman: Later Life</vt:lpstr>
    </vt:vector>
  </TitlesOfParts>
  <Company>Tidewater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Yellow Wallpaper” by Charlotte Perkins Gilman</dc:title>
  <dc:creator>4dm1n1str4t0r</dc:creator>
  <cp:lastModifiedBy>Administrator</cp:lastModifiedBy>
  <cp:revision>76</cp:revision>
  <dcterms:created xsi:type="dcterms:W3CDTF">2007-09-29T21:05:28Z</dcterms:created>
  <dcterms:modified xsi:type="dcterms:W3CDTF">2014-04-23T20:20:15Z</dcterms:modified>
</cp:coreProperties>
</file>