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5"/>
  </p:notesMasterIdLst>
  <p:sldIdLst>
    <p:sldId id="552" r:id="rId2"/>
    <p:sldId id="558" r:id="rId3"/>
    <p:sldId id="567" r:id="rId4"/>
    <p:sldId id="570" r:id="rId5"/>
    <p:sldId id="600" r:id="rId6"/>
    <p:sldId id="601" r:id="rId7"/>
    <p:sldId id="583" r:id="rId8"/>
    <p:sldId id="586" r:id="rId9"/>
    <p:sldId id="588" r:id="rId10"/>
    <p:sldId id="592" r:id="rId11"/>
    <p:sldId id="594" r:id="rId12"/>
    <p:sldId id="595" r:id="rId13"/>
    <p:sldId id="596" r:id="rId14"/>
  </p:sldIdLst>
  <p:sldSz cx="13004800" cy="9753600"/>
  <p:notesSz cx="6858000" cy="9144000"/>
  <p:defaultTextStyle>
    <a:defPPr>
      <a:defRPr lang="en-US"/>
    </a:defPPr>
    <a:lvl1pPr algn="ctr" rtl="0" fontAlgn="base">
      <a:spcBef>
        <a:spcPct val="0"/>
      </a:spcBef>
      <a:spcAft>
        <a:spcPct val="0"/>
      </a:spcAft>
      <a:defRPr sz="4200" kern="1200">
        <a:solidFill>
          <a:srgbClr val="FFFFFF"/>
        </a:solidFill>
        <a:latin typeface="Chalkboard" charset="0"/>
        <a:ea typeface="ヒラギノ角ゴ ProN W3" charset="0"/>
        <a:cs typeface="ヒラギノ角ゴ ProN W3" charset="0"/>
        <a:sym typeface="Chalkboard" charset="0"/>
      </a:defRPr>
    </a:lvl1pPr>
    <a:lvl2pPr marL="457200" algn="ctr" rtl="0" fontAlgn="base">
      <a:spcBef>
        <a:spcPct val="0"/>
      </a:spcBef>
      <a:spcAft>
        <a:spcPct val="0"/>
      </a:spcAft>
      <a:defRPr sz="4200" kern="1200">
        <a:solidFill>
          <a:srgbClr val="FFFFFF"/>
        </a:solidFill>
        <a:latin typeface="Chalkboard" charset="0"/>
        <a:ea typeface="ヒラギノ角ゴ ProN W3" charset="0"/>
        <a:cs typeface="ヒラギノ角ゴ ProN W3" charset="0"/>
        <a:sym typeface="Chalkboard" charset="0"/>
      </a:defRPr>
    </a:lvl2pPr>
    <a:lvl3pPr marL="914400" algn="ctr" rtl="0" fontAlgn="base">
      <a:spcBef>
        <a:spcPct val="0"/>
      </a:spcBef>
      <a:spcAft>
        <a:spcPct val="0"/>
      </a:spcAft>
      <a:defRPr sz="4200" kern="1200">
        <a:solidFill>
          <a:srgbClr val="FFFFFF"/>
        </a:solidFill>
        <a:latin typeface="Chalkboard" charset="0"/>
        <a:ea typeface="ヒラギノ角ゴ ProN W3" charset="0"/>
        <a:cs typeface="ヒラギノ角ゴ ProN W3" charset="0"/>
        <a:sym typeface="Chalkboard" charset="0"/>
      </a:defRPr>
    </a:lvl3pPr>
    <a:lvl4pPr marL="1371600" algn="ctr" rtl="0" fontAlgn="base">
      <a:spcBef>
        <a:spcPct val="0"/>
      </a:spcBef>
      <a:spcAft>
        <a:spcPct val="0"/>
      </a:spcAft>
      <a:defRPr sz="4200" kern="1200">
        <a:solidFill>
          <a:srgbClr val="FFFFFF"/>
        </a:solidFill>
        <a:latin typeface="Chalkboard" charset="0"/>
        <a:ea typeface="ヒラギノ角ゴ ProN W3" charset="0"/>
        <a:cs typeface="ヒラギノ角ゴ ProN W3" charset="0"/>
        <a:sym typeface="Chalkboard" charset="0"/>
      </a:defRPr>
    </a:lvl4pPr>
    <a:lvl5pPr marL="1828800" algn="ctr" rtl="0" fontAlgn="base">
      <a:spcBef>
        <a:spcPct val="0"/>
      </a:spcBef>
      <a:spcAft>
        <a:spcPct val="0"/>
      </a:spcAft>
      <a:defRPr sz="4200" kern="1200">
        <a:solidFill>
          <a:srgbClr val="FFFFFF"/>
        </a:solidFill>
        <a:latin typeface="Chalkboard" charset="0"/>
        <a:ea typeface="ヒラギノ角ゴ ProN W3" charset="0"/>
        <a:cs typeface="ヒラギノ角ゴ ProN W3" charset="0"/>
        <a:sym typeface="Chalkboard" charset="0"/>
      </a:defRPr>
    </a:lvl5pPr>
    <a:lvl6pPr marL="2286000" algn="l" defTabSz="914400" rtl="0" eaLnBrk="1" latinLnBrk="0" hangingPunct="1">
      <a:defRPr sz="4200" kern="1200">
        <a:solidFill>
          <a:srgbClr val="FFFFFF"/>
        </a:solidFill>
        <a:latin typeface="Chalkboard" charset="0"/>
        <a:ea typeface="ヒラギノ角ゴ ProN W3" charset="0"/>
        <a:cs typeface="ヒラギノ角ゴ ProN W3" charset="0"/>
        <a:sym typeface="Chalkboard" charset="0"/>
      </a:defRPr>
    </a:lvl6pPr>
    <a:lvl7pPr marL="2743200" algn="l" defTabSz="914400" rtl="0" eaLnBrk="1" latinLnBrk="0" hangingPunct="1">
      <a:defRPr sz="4200" kern="1200">
        <a:solidFill>
          <a:srgbClr val="FFFFFF"/>
        </a:solidFill>
        <a:latin typeface="Chalkboard" charset="0"/>
        <a:ea typeface="ヒラギノ角ゴ ProN W3" charset="0"/>
        <a:cs typeface="ヒラギノ角ゴ ProN W3" charset="0"/>
        <a:sym typeface="Chalkboard" charset="0"/>
      </a:defRPr>
    </a:lvl7pPr>
    <a:lvl8pPr marL="3200400" algn="l" defTabSz="914400" rtl="0" eaLnBrk="1" latinLnBrk="0" hangingPunct="1">
      <a:defRPr sz="4200" kern="1200">
        <a:solidFill>
          <a:srgbClr val="FFFFFF"/>
        </a:solidFill>
        <a:latin typeface="Chalkboard" charset="0"/>
        <a:ea typeface="ヒラギノ角ゴ ProN W3" charset="0"/>
        <a:cs typeface="ヒラギノ角ゴ ProN W3" charset="0"/>
        <a:sym typeface="Chalkboard" charset="0"/>
      </a:defRPr>
    </a:lvl8pPr>
    <a:lvl9pPr marL="3657600" algn="l" defTabSz="914400" rtl="0" eaLnBrk="1" latinLnBrk="0" hangingPunct="1">
      <a:defRPr sz="4200" kern="1200">
        <a:solidFill>
          <a:srgbClr val="FFFFFF"/>
        </a:solidFill>
        <a:latin typeface="Chalkboard" charset="0"/>
        <a:ea typeface="ヒラギノ角ゴ ProN W3" charset="0"/>
        <a:cs typeface="ヒラギノ角ゴ ProN W3" charset="0"/>
        <a:sym typeface="Chalkboard"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4A9"/>
    <a:srgbClr val="CC33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678" autoAdjust="0"/>
    <p:restoredTop sz="94660"/>
  </p:normalViewPr>
  <p:slideViewPr>
    <p:cSldViewPr>
      <p:cViewPr varScale="1">
        <p:scale>
          <a:sx n="52" d="100"/>
          <a:sy n="52" d="100"/>
        </p:scale>
        <p:origin x="-1734" y="-9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1B626EC-28DE-46AD-B7FC-35EBB4459D77}" type="datetimeFigureOut">
              <a:rPr lang="en-US"/>
              <a:pPr>
                <a:defRPr/>
              </a:pPr>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B2CED35-88F7-4D8D-85A5-C98CE388B5BD}" type="slidenum">
              <a:rPr lang="en-US"/>
              <a:pPr>
                <a:defRPr/>
              </a:pPr>
              <a:t>‹#›</a:t>
            </a:fld>
            <a:endParaRPr lang="en-US"/>
          </a:p>
        </p:txBody>
      </p:sp>
    </p:spTree>
    <p:extLst>
      <p:ext uri="{BB962C8B-B14F-4D97-AF65-F5344CB8AC3E}">
        <p14:creationId xmlns:p14="http://schemas.microsoft.com/office/powerpoint/2010/main" val="2831566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fld id="{ECD87280-F424-4ACB-8693-5BF924A60C7F}" type="slidenum">
              <a:rPr lang="en-US" altLang="en-US" sz="1200" smtClean="0">
                <a:solidFill>
                  <a:schemeClr val="tx1"/>
                </a:solidFill>
                <a:latin typeface="Times" pitchFamily="18" charset="0"/>
              </a:rPr>
              <a:pPr eaLnBrk="1" hangingPunct="1"/>
              <a:t>1</a:t>
            </a:fld>
            <a:endParaRPr lang="th-TH" altLang="en-US" sz="1200" smtClean="0">
              <a:solidFill>
                <a:schemeClr val="tx1"/>
              </a:solidFill>
              <a:latin typeface="Times" pitchFamily="18"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fld id="{0AB889C5-1B3C-4BF7-A974-95C4AA52AF4A}" type="slidenum">
              <a:rPr lang="en-US" altLang="en-US" sz="1200" smtClean="0">
                <a:solidFill>
                  <a:schemeClr val="tx1"/>
                </a:solidFill>
                <a:latin typeface="Times" pitchFamily="18" charset="0"/>
              </a:rPr>
              <a:pPr eaLnBrk="1" hangingPunct="1"/>
              <a:t>4</a:t>
            </a:fld>
            <a:endParaRPr lang="th-TH" altLang="en-US" sz="1200" smtClean="0">
              <a:solidFill>
                <a:schemeClr val="tx1"/>
              </a:solidFill>
              <a:latin typeface="Times" pitchFamily="18"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fld id="{0B28DF8B-1E40-4B68-8582-40E6C4DEF11C}" type="slidenum">
              <a:rPr lang="en-US" altLang="en-US" sz="1200" smtClean="0">
                <a:solidFill>
                  <a:schemeClr val="tx1"/>
                </a:solidFill>
                <a:latin typeface="Times" pitchFamily="18" charset="0"/>
              </a:rPr>
              <a:pPr eaLnBrk="1" hangingPunct="1"/>
              <a:t>8</a:t>
            </a:fld>
            <a:endParaRPr lang="th-TH" altLang="en-US" sz="1200" smtClean="0">
              <a:solidFill>
                <a:schemeClr val="tx1"/>
              </a:solidFill>
              <a:latin typeface="Times" pitchFamily="18"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fld id="{7ED0E7C8-AF0F-4D5E-A5A5-178C62494172}" type="slidenum">
              <a:rPr lang="en-US" altLang="en-US" sz="1200" smtClean="0">
                <a:solidFill>
                  <a:schemeClr val="tx1"/>
                </a:solidFill>
                <a:latin typeface="Times" pitchFamily="18" charset="0"/>
              </a:rPr>
              <a:pPr eaLnBrk="1" hangingPunct="1"/>
              <a:t>9</a:t>
            </a:fld>
            <a:endParaRPr lang="th-TH" altLang="en-US" sz="1200" smtClean="0">
              <a:solidFill>
                <a:schemeClr val="tx1"/>
              </a:solidFill>
              <a:latin typeface="Times" pitchFamily="18"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52082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30345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03200"/>
            <a:ext cx="2616200" cy="848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03200"/>
            <a:ext cx="7696200" cy="848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817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30229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20722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07300" y="2946400"/>
            <a:ext cx="198755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47250" y="2946400"/>
            <a:ext cx="1987550" cy="574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99726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12914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36883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2067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486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40335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03200"/>
            <a:ext cx="104648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Chalkboard" charset="0"/>
              </a:rPr>
              <a:t>Click to edit Master title style</a:t>
            </a:r>
          </a:p>
        </p:txBody>
      </p:sp>
      <p:sp>
        <p:nvSpPr>
          <p:cNvPr id="13315" name="Rectangle 2"/>
          <p:cNvSpPr>
            <a:spLocks noGrp="1" noChangeArrowheads="1"/>
          </p:cNvSpPr>
          <p:nvPr>
            <p:ph type="body" idx="1"/>
          </p:nvPr>
        </p:nvSpPr>
        <p:spPr bwMode="auto">
          <a:xfrm>
            <a:off x="7607300" y="2946400"/>
            <a:ext cx="4127500" cy="574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Chalkboard" charset="0"/>
              </a:rPr>
              <a:t>Click to edit Master text styles</a:t>
            </a:r>
          </a:p>
          <a:p>
            <a:pPr lvl="1"/>
            <a:r>
              <a:rPr lang="en-US" altLang="en-US" smtClean="0">
                <a:sym typeface="Chalkboard" charset="0"/>
              </a:rPr>
              <a:t>Second level</a:t>
            </a:r>
          </a:p>
          <a:p>
            <a:pPr lvl="2"/>
            <a:r>
              <a:rPr lang="en-US" altLang="en-US" smtClean="0">
                <a:sym typeface="Chalkboard" charset="0"/>
              </a:rPr>
              <a:t>Third level</a:t>
            </a:r>
          </a:p>
          <a:p>
            <a:pPr lvl="3"/>
            <a:r>
              <a:rPr lang="en-US" altLang="en-US" smtClean="0">
                <a:sym typeface="Chalkboard" charset="0"/>
              </a:rPr>
              <a:t>Fourth level</a:t>
            </a:r>
          </a:p>
          <a:p>
            <a:pPr lvl="4"/>
            <a:r>
              <a:rPr lang="en-US" altLang="en-US" smtClean="0">
                <a:sym typeface="Chalkboard"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Chalkboard" charset="0"/>
        </a:defRPr>
      </a:lvl1pPr>
      <a:lvl2pPr algn="ctr" rtl="0" eaLnBrk="0" fontAlgn="base" hangingPunct="0">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2pPr>
      <a:lvl3pPr algn="ctr" rtl="0" eaLnBrk="0" fontAlgn="base" hangingPunct="0">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3pPr>
      <a:lvl4pPr algn="ctr" rtl="0" eaLnBrk="0" fontAlgn="base" hangingPunct="0">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4pPr>
      <a:lvl5pPr algn="ctr" rtl="0" eaLnBrk="0" fontAlgn="base" hangingPunct="0">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5pPr>
      <a:lvl6pPr marL="4572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6pPr>
      <a:lvl7pPr marL="9144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7pPr>
      <a:lvl8pPr marL="13716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8pPr>
      <a:lvl9pPr marL="1828800" algn="ctr" rtl="0" fontAlgn="base">
        <a:spcBef>
          <a:spcPct val="0"/>
        </a:spcBef>
        <a:spcAft>
          <a:spcPct val="0"/>
        </a:spcAft>
        <a:defRPr sz="7200">
          <a:solidFill>
            <a:schemeClr val="tx1"/>
          </a:solidFill>
          <a:latin typeface="Chalkboard" charset="0"/>
          <a:ea typeface="ヒラギノ角ゴ ProN W3" charset="0"/>
          <a:cs typeface="ヒラギノ角ゴ ProN W3" charset="0"/>
          <a:sym typeface="Chalkboard" charset="0"/>
        </a:defRPr>
      </a:lvl9pPr>
    </p:titleStyle>
    <p:bodyStyle>
      <a:lvl1pPr marL="812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r>
              <a:rPr lang="en-US" altLang="en-US" b="1" dirty="0" smtClean="0">
                <a:solidFill>
                  <a:srgbClr val="FFFF00"/>
                </a:solidFill>
              </a:rPr>
              <a:t>Sentence Types</a:t>
            </a:r>
          </a:p>
        </p:txBody>
      </p:sp>
      <p:sp>
        <p:nvSpPr>
          <p:cNvPr id="3075" name="Rectangle 3"/>
          <p:cNvSpPr>
            <a:spLocks noGrp="1" noRot="1" noChangeArrowheads="1"/>
          </p:cNvSpPr>
          <p:nvPr>
            <p:ph idx="1"/>
          </p:nvPr>
        </p:nvSpPr>
        <p:spPr>
          <a:xfrm>
            <a:off x="2166938" y="2384425"/>
            <a:ext cx="8783637" cy="6397625"/>
          </a:xfrm>
        </p:spPr>
        <p:txBody>
          <a:bodyPr/>
          <a:lstStyle/>
          <a:p>
            <a:pPr eaLnBrk="1" hangingPunct="1"/>
            <a:r>
              <a:rPr lang="en-US" altLang="en-US" sz="6300" dirty="0" smtClean="0"/>
              <a:t>Simple</a:t>
            </a:r>
          </a:p>
          <a:p>
            <a:pPr eaLnBrk="1" hangingPunct="1"/>
            <a:r>
              <a:rPr lang="en-US" altLang="en-US" sz="6300" dirty="0" smtClean="0"/>
              <a:t>Compound</a:t>
            </a:r>
          </a:p>
          <a:p>
            <a:pPr eaLnBrk="1" hangingPunct="1"/>
            <a:r>
              <a:rPr lang="en-US" altLang="en-US" sz="6300" dirty="0" smtClean="0"/>
              <a:t>Complex</a:t>
            </a:r>
          </a:p>
          <a:p>
            <a:pPr eaLnBrk="1" hangingPunct="1"/>
            <a:r>
              <a:rPr lang="en-US" altLang="en-US" sz="6300" dirty="0" smtClean="0"/>
              <a:t>Compound-Complex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2000"/>
                                  </p:stCondLst>
                                  <p:childTnLst>
                                    <p:set>
                                      <p:cBhvr>
                                        <p:cTn id="9" dur="1" fill="hold">
                                          <p:stCondLst>
                                            <p:cond delay="499"/>
                                          </p:stCondLst>
                                        </p:cTn>
                                        <p:tgtEl>
                                          <p:spTgt spid="3075">
                                            <p:txEl>
                                              <p:pRg st="0" end="0"/>
                                            </p:txEl>
                                          </p:spTgt>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2000"/>
                                  </p:stCondLst>
                                  <p:childTnLst>
                                    <p:set>
                                      <p:cBhvr>
                                        <p:cTn id="12" dur="1" fill="hold">
                                          <p:stCondLst>
                                            <p:cond delay="499"/>
                                          </p:stCondLst>
                                        </p:cTn>
                                        <p:tgtEl>
                                          <p:spTgt spid="3075">
                                            <p:txEl>
                                              <p:pRg st="1" end="1"/>
                                            </p:txEl>
                                          </p:spTgt>
                                        </p:tgtEl>
                                        <p:attrNameLst>
                                          <p:attrName>style.visibility</p:attrName>
                                        </p:attrNameLst>
                                      </p:cBhvr>
                                      <p:to>
                                        <p:strVal val="visible"/>
                                      </p:to>
                                    </p:set>
                                  </p:childTnLst>
                                </p:cTn>
                              </p:par>
                            </p:childTnLst>
                          </p:cTn>
                        </p:par>
                        <p:par>
                          <p:cTn id="13" fill="hold" nodeType="afterGroup">
                            <p:stCondLst>
                              <p:cond delay="5500"/>
                            </p:stCondLst>
                            <p:childTnLst>
                              <p:par>
                                <p:cTn id="14" presetID="1" presetClass="entr" presetSubtype="0" fill="hold" grpId="0" nodeType="afterEffect">
                                  <p:stCondLst>
                                    <p:cond delay="2000"/>
                                  </p:stCondLst>
                                  <p:childTnLst>
                                    <p:set>
                                      <p:cBhvr>
                                        <p:cTn id="15" dur="1" fill="hold">
                                          <p:stCondLst>
                                            <p:cond delay="499"/>
                                          </p:stCondLst>
                                        </p:cTn>
                                        <p:tgtEl>
                                          <p:spTgt spid="3075">
                                            <p:txEl>
                                              <p:pRg st="2" end="2"/>
                                            </p:txEl>
                                          </p:spTgt>
                                        </p:tgtEl>
                                        <p:attrNameLst>
                                          <p:attrName>style.visibility</p:attrName>
                                        </p:attrNameLst>
                                      </p:cBhvr>
                                      <p:to>
                                        <p:strVal val="visible"/>
                                      </p:to>
                                    </p:set>
                                  </p:childTnLst>
                                </p:cTn>
                              </p:par>
                            </p:childTnLst>
                          </p:cTn>
                        </p:par>
                        <p:par>
                          <p:cTn id="16" fill="hold" nodeType="afterGroup">
                            <p:stCondLst>
                              <p:cond delay="8000"/>
                            </p:stCondLst>
                            <p:childTnLst>
                              <p:par>
                                <p:cTn id="17" presetID="1" presetClass="entr" presetSubtype="0" fill="hold" grpId="0" nodeType="afterEffect">
                                  <p:stCondLst>
                                    <p:cond delay="200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advAuto="200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506413" y="5105400"/>
            <a:ext cx="12226925" cy="746125"/>
          </a:xfrm>
          <a:prstGeom prst="rect">
            <a:avLst/>
          </a:prstGeom>
          <a:solidFill>
            <a:schemeClr val="tx2">
              <a:lumMod val="90000"/>
            </a:schemeClr>
          </a:solidFill>
          <a:ln w="9525">
            <a:noFill/>
            <a:miter lim="800000"/>
            <a:headEnd/>
            <a:tailEnd/>
          </a:ln>
        </p:spPr>
        <p:txBody>
          <a:bodyPr wrap="none" lIns="130046" tIns="65023" rIns="130046" bIns="65023">
            <a:spAutoFit/>
          </a:bodyPr>
          <a:lstStyle/>
          <a:p>
            <a:pPr>
              <a:defRPr/>
            </a:pPr>
            <a:r>
              <a:rPr lang="en-US" sz="4000" b="1" dirty="0">
                <a:solidFill>
                  <a:srgbClr val="FFFF00"/>
                </a:solidFill>
                <a:latin typeface="Times New Roman" pitchFamily="18" charset="0"/>
              </a:rPr>
              <a:t>Because when</a:t>
            </a:r>
            <a:r>
              <a:rPr lang="en-US" sz="4000" b="1" dirty="0">
                <a:solidFill>
                  <a:srgbClr val="D454A9"/>
                </a:solidFill>
                <a:latin typeface="Times New Roman" pitchFamily="18" charset="0"/>
              </a:rPr>
              <a:t> </a:t>
            </a:r>
            <a:r>
              <a:rPr lang="en-US" sz="4000" b="1" dirty="0">
                <a:solidFill>
                  <a:srgbClr val="3366FF"/>
                </a:solidFill>
                <a:latin typeface="Times New Roman" pitchFamily="18" charset="0"/>
              </a:rPr>
              <a:t>the</a:t>
            </a:r>
            <a:r>
              <a:rPr lang="en-US" sz="4000" b="1" dirty="0">
                <a:solidFill>
                  <a:srgbClr val="D454A9"/>
                </a:solidFill>
                <a:latin typeface="Times New Roman" pitchFamily="18" charset="0"/>
              </a:rPr>
              <a:t> </a:t>
            </a:r>
            <a:r>
              <a:rPr lang="en-US" sz="4000" b="1" dirty="0">
                <a:solidFill>
                  <a:srgbClr val="294BD9"/>
                </a:solidFill>
                <a:latin typeface="Times New Roman" pitchFamily="18" charset="0"/>
              </a:rPr>
              <a:t>income of parents </a:t>
            </a:r>
            <a:r>
              <a:rPr lang="en-US" sz="4000" b="1" dirty="0">
                <a:solidFill>
                  <a:srgbClr val="92D050"/>
                </a:solidFill>
                <a:latin typeface="Times New Roman" pitchFamily="18" charset="0"/>
              </a:rPr>
              <a:t>gets</a:t>
            </a:r>
            <a:r>
              <a:rPr lang="en-US" sz="4000" b="1" dirty="0">
                <a:solidFill>
                  <a:srgbClr val="D454A9"/>
                </a:solidFill>
                <a:latin typeface="Times New Roman" pitchFamily="18" charset="0"/>
              </a:rPr>
              <a:t> </a:t>
            </a:r>
            <a:r>
              <a:rPr lang="en-US" sz="4000" b="1" dirty="0">
                <a:solidFill>
                  <a:srgbClr val="CC3399"/>
                </a:solidFill>
                <a:latin typeface="Times New Roman" pitchFamily="18" charset="0"/>
              </a:rPr>
              <a:t>high enough</a:t>
            </a:r>
            <a:r>
              <a:rPr lang="en-US" sz="4000" b="1" dirty="0">
                <a:solidFill>
                  <a:schemeClr val="accent1"/>
                </a:solidFill>
                <a:latin typeface="Times New Roman" pitchFamily="18" charset="0"/>
              </a:rPr>
              <a:t>,</a:t>
            </a:r>
            <a:r>
              <a:rPr lang="en-US" sz="4000" b="1" dirty="0">
                <a:solidFill>
                  <a:srgbClr val="294BD9"/>
                </a:solidFill>
                <a:latin typeface="Times New Roman" pitchFamily="18" charset="0"/>
              </a:rPr>
              <a:t> </a:t>
            </a:r>
            <a:endParaRPr lang="en-US" sz="4000" b="1" dirty="0">
              <a:latin typeface="Times New Roman" pitchFamily="18" charset="0"/>
            </a:endParaRPr>
          </a:p>
        </p:txBody>
      </p:sp>
      <p:sp>
        <p:nvSpPr>
          <p:cNvPr id="16388" name="Rectangle 4"/>
          <p:cNvSpPr>
            <a:spLocks noChangeArrowheads="1"/>
          </p:cNvSpPr>
          <p:nvPr/>
        </p:nvSpPr>
        <p:spPr bwMode="auto">
          <a:xfrm>
            <a:off x="239713" y="7694613"/>
            <a:ext cx="12485687" cy="839787"/>
          </a:xfrm>
          <a:prstGeom prst="rect">
            <a:avLst/>
          </a:prstGeom>
          <a:solidFill>
            <a:schemeClr val="tx2">
              <a:lumMod val="90000"/>
            </a:schemeClr>
          </a:solidFill>
          <a:ln w="9525">
            <a:noFill/>
            <a:miter lim="800000"/>
            <a:headEnd/>
            <a:tailEnd/>
          </a:ln>
        </p:spPr>
        <p:txBody>
          <a:bodyPr wrap="none" lIns="130046" tIns="65023" rIns="130046" bIns="65023">
            <a:spAutoFit/>
          </a:bodyPr>
          <a:lstStyle/>
          <a:p>
            <a:pPr>
              <a:defRPr/>
            </a:pPr>
            <a:r>
              <a:rPr lang="en-US" sz="4600" b="1" dirty="0">
                <a:solidFill>
                  <a:srgbClr val="294BD9"/>
                </a:solidFill>
                <a:latin typeface="Times New Roman" pitchFamily="18" charset="0"/>
              </a:rPr>
              <a:t>  </a:t>
            </a:r>
            <a:r>
              <a:rPr lang="en-US" sz="4600" b="1" dirty="0">
                <a:solidFill>
                  <a:srgbClr val="FFFF00"/>
                </a:solidFill>
                <a:latin typeface="Times New Roman" pitchFamily="18" charset="0"/>
              </a:rPr>
              <a:t>then</a:t>
            </a:r>
            <a:r>
              <a:rPr lang="en-US" sz="4600" b="1" dirty="0">
                <a:solidFill>
                  <a:srgbClr val="294BD9"/>
                </a:solidFill>
                <a:latin typeface="Times New Roman" pitchFamily="18" charset="0"/>
              </a:rPr>
              <a:t> parenting</a:t>
            </a:r>
            <a:r>
              <a:rPr lang="en-US" sz="4600" b="1" dirty="0">
                <a:latin typeface="Times New Roman" pitchFamily="18" charset="0"/>
              </a:rPr>
              <a:t>  </a:t>
            </a:r>
            <a:r>
              <a:rPr lang="en-US" sz="4600" b="1" dirty="0">
                <a:solidFill>
                  <a:srgbClr val="58A034"/>
                </a:solidFill>
                <a:latin typeface="Times New Roman" pitchFamily="18" charset="0"/>
              </a:rPr>
              <a:t>starts</a:t>
            </a:r>
            <a:r>
              <a:rPr lang="en-US" sz="4600" b="1" dirty="0">
                <a:latin typeface="Times New Roman" pitchFamily="18" charset="0"/>
              </a:rPr>
              <a:t> </a:t>
            </a:r>
            <a:r>
              <a:rPr lang="en-US" sz="4600" b="1" dirty="0">
                <a:solidFill>
                  <a:srgbClr val="E400A8"/>
                </a:solidFill>
                <a:latin typeface="Times New Roman" pitchFamily="18" charset="0"/>
              </a:rPr>
              <a:t>to be harder again” (50).</a:t>
            </a:r>
          </a:p>
        </p:txBody>
      </p:sp>
      <p:sp>
        <p:nvSpPr>
          <p:cNvPr id="16397" name="Text Box 13"/>
          <p:cNvSpPr txBox="1">
            <a:spLocks noChangeArrowheads="1"/>
          </p:cNvSpPr>
          <p:nvPr/>
        </p:nvSpPr>
        <p:spPr bwMode="auto">
          <a:xfrm>
            <a:off x="2235200" y="8913813"/>
            <a:ext cx="1843088" cy="663575"/>
          </a:xfrm>
          <a:prstGeom prst="rect">
            <a:avLst/>
          </a:prstGeom>
          <a:solidFill>
            <a:schemeClr val="bg1"/>
          </a:solidFill>
          <a:ln w="9525">
            <a:solidFill>
              <a:schemeClr val="tx1"/>
            </a:solidFill>
            <a:miter lim="800000"/>
            <a:headEnd/>
            <a:tailEnd/>
          </a:ln>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Subject</a:t>
            </a:r>
          </a:p>
        </p:txBody>
      </p:sp>
      <p:sp>
        <p:nvSpPr>
          <p:cNvPr id="16398" name="Text Box 14"/>
          <p:cNvSpPr txBox="1">
            <a:spLocks noChangeArrowheads="1"/>
          </p:cNvSpPr>
          <p:nvPr/>
        </p:nvSpPr>
        <p:spPr bwMode="auto">
          <a:xfrm>
            <a:off x="7043738" y="8948738"/>
            <a:ext cx="2168525" cy="663575"/>
          </a:xfrm>
          <a:prstGeom prst="rect">
            <a:avLst/>
          </a:prstGeom>
          <a:solidFill>
            <a:schemeClr val="bg1"/>
          </a:solidFill>
          <a:ln w="9525">
            <a:solidFill>
              <a:schemeClr val="tx1"/>
            </a:solidFill>
            <a:miter lim="800000"/>
            <a:headEnd/>
            <a:tailEnd/>
          </a:ln>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Predicate</a:t>
            </a:r>
          </a:p>
        </p:txBody>
      </p:sp>
      <p:sp>
        <p:nvSpPr>
          <p:cNvPr id="16422" name="Text Box 38"/>
          <p:cNvSpPr txBox="1">
            <a:spLocks noChangeArrowheads="1"/>
          </p:cNvSpPr>
          <p:nvPr/>
        </p:nvSpPr>
        <p:spPr bwMode="auto">
          <a:xfrm>
            <a:off x="123825" y="3311525"/>
            <a:ext cx="2698750" cy="9937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sz="2800" b="1" dirty="0">
                <a:solidFill>
                  <a:srgbClr val="FFFF00"/>
                </a:solidFill>
              </a:rPr>
              <a:t>Subordinating</a:t>
            </a:r>
          </a:p>
          <a:p>
            <a:pPr>
              <a:defRPr/>
            </a:pPr>
            <a:r>
              <a:rPr lang="en-US" sz="2800" b="1" dirty="0">
                <a:solidFill>
                  <a:srgbClr val="FFFF00"/>
                </a:solidFill>
              </a:rPr>
              <a:t>Conjunctions</a:t>
            </a:r>
          </a:p>
        </p:txBody>
      </p:sp>
      <p:sp>
        <p:nvSpPr>
          <p:cNvPr id="16424" name="Text Box 40"/>
          <p:cNvSpPr txBox="1">
            <a:spLocks noChangeArrowheads="1"/>
          </p:cNvSpPr>
          <p:nvPr/>
        </p:nvSpPr>
        <p:spPr bwMode="auto">
          <a:xfrm>
            <a:off x="112713" y="6372225"/>
            <a:ext cx="3646487" cy="5619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sz="2800" b="1" dirty="0">
                <a:solidFill>
                  <a:srgbClr val="FFFF00"/>
                </a:solidFill>
              </a:rPr>
              <a:t>Conjunctive Adverb</a:t>
            </a:r>
          </a:p>
        </p:txBody>
      </p:sp>
      <p:sp>
        <p:nvSpPr>
          <p:cNvPr id="16426" name="Line 42"/>
          <p:cNvSpPr>
            <a:spLocks noChangeShapeType="1"/>
          </p:cNvSpPr>
          <p:nvPr/>
        </p:nvSpPr>
        <p:spPr bwMode="auto">
          <a:xfrm>
            <a:off x="1473200" y="4305300"/>
            <a:ext cx="0" cy="9906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16427" name="Line 43"/>
          <p:cNvSpPr>
            <a:spLocks noChangeShapeType="1"/>
          </p:cNvSpPr>
          <p:nvPr/>
        </p:nvSpPr>
        <p:spPr bwMode="auto">
          <a:xfrm>
            <a:off x="1936750" y="4305300"/>
            <a:ext cx="885825" cy="9906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16428" name="Text Box 44"/>
          <p:cNvSpPr txBox="1">
            <a:spLocks noChangeArrowheads="1"/>
          </p:cNvSpPr>
          <p:nvPr/>
        </p:nvSpPr>
        <p:spPr bwMode="auto">
          <a:xfrm>
            <a:off x="3889375" y="6356350"/>
            <a:ext cx="5089525" cy="65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Part that cannot stand alone</a:t>
            </a:r>
          </a:p>
        </p:txBody>
      </p:sp>
      <p:sp>
        <p:nvSpPr>
          <p:cNvPr id="16429" name="AutoShape 45"/>
          <p:cNvSpPr>
            <a:spLocks/>
          </p:cNvSpPr>
          <p:nvPr/>
        </p:nvSpPr>
        <p:spPr bwMode="auto">
          <a:xfrm rot="-5425032">
            <a:off x="6432550" y="327026"/>
            <a:ext cx="447675" cy="11576050"/>
          </a:xfrm>
          <a:prstGeom prst="leftBrace">
            <a:avLst>
              <a:gd name="adj1" fmla="val 141142"/>
              <a:gd name="adj2" fmla="val 40028"/>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
        <p:nvSpPr>
          <p:cNvPr id="109580" name="Rectangle 47"/>
          <p:cNvSpPr>
            <a:spLocks noChangeArrowheads="1"/>
          </p:cNvSpPr>
          <p:nvPr/>
        </p:nvSpPr>
        <p:spPr bwMode="auto">
          <a:xfrm>
            <a:off x="866775" y="319881"/>
            <a:ext cx="11053763" cy="97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nchor="b"/>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6300" b="1" dirty="0">
                <a:solidFill>
                  <a:srgbClr val="FFFF00"/>
                </a:solidFill>
                <a:latin typeface="Times" pitchFamily="18" charset="0"/>
              </a:rPr>
              <a:t>Compound-Complex Sentence</a:t>
            </a:r>
          </a:p>
        </p:txBody>
      </p:sp>
      <p:cxnSp>
        <p:nvCxnSpPr>
          <p:cNvPr id="109581" name="AutoShape 48"/>
          <p:cNvCxnSpPr>
            <a:cxnSpLocks noChangeShapeType="1"/>
            <a:stCxn id="16398" idx="0"/>
            <a:endCxn id="16398" idx="0"/>
          </p:cNvCxnSpPr>
          <p:nvPr/>
        </p:nvCxnSpPr>
        <p:spPr bwMode="auto">
          <a:xfrm>
            <a:off x="8128000" y="8948738"/>
            <a:ext cx="0"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1" name="Line 42"/>
          <p:cNvSpPr>
            <a:spLocks noChangeShapeType="1"/>
          </p:cNvSpPr>
          <p:nvPr/>
        </p:nvSpPr>
        <p:spPr bwMode="auto">
          <a:xfrm>
            <a:off x="1320800" y="6934200"/>
            <a:ext cx="0" cy="9906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23" name="Line 42"/>
          <p:cNvSpPr>
            <a:spLocks noChangeShapeType="1"/>
          </p:cNvSpPr>
          <p:nvPr/>
        </p:nvSpPr>
        <p:spPr bwMode="auto">
          <a:xfrm flipV="1">
            <a:off x="3149600" y="8305800"/>
            <a:ext cx="0" cy="60801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24" name="AutoShape 37"/>
          <p:cNvSpPr>
            <a:spLocks/>
          </p:cNvSpPr>
          <p:nvPr/>
        </p:nvSpPr>
        <p:spPr bwMode="auto">
          <a:xfrm rot="16200000" flipH="1">
            <a:off x="7611269" y="5561807"/>
            <a:ext cx="428625" cy="6345237"/>
          </a:xfrm>
          <a:prstGeom prst="rightBrace">
            <a:avLst>
              <a:gd name="adj1" fmla="val 52430"/>
              <a:gd name="adj2" fmla="val 541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
        <p:nvSpPr>
          <p:cNvPr id="17" name="Rectangle 1028" descr="Rectangle: Click to edit Master text styles&#10;Second level&#10;Third level&#10;Fourth level&#10;Fifth level"/>
          <p:cNvSpPr txBox="1">
            <a:spLocks noChangeArrowheads="1"/>
          </p:cNvSpPr>
          <p:nvPr/>
        </p:nvSpPr>
        <p:spPr>
          <a:xfrm>
            <a:off x="0" y="1342168"/>
            <a:ext cx="13004800" cy="1858232"/>
          </a:xfrm>
          <a:prstGeom prst="rect">
            <a:avLst/>
          </a:prstGeom>
        </p:spPr>
        <p:txBody>
          <a:bodyPr/>
          <a:lstStyle>
            <a:lvl1pPr marL="812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1pPr>
            <a:lvl2pPr marL="13589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2pPr>
            <a:lvl3pPr marL="18923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3pPr>
            <a:lvl4pPr marL="24638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4pPr>
            <a:lvl5pPr marL="3048000" indent="-406400" algn="l" rtl="0" eaLnBrk="0" fontAlgn="base" hangingPunct="0">
              <a:spcBef>
                <a:spcPts val="3600"/>
              </a:spcBef>
              <a:spcAft>
                <a:spcPct val="0"/>
              </a:spcAft>
              <a:buSzPct val="66000"/>
              <a:buChar char="•"/>
              <a:defRPr sz="3200">
                <a:solidFill>
                  <a:schemeClr val="tx1"/>
                </a:solidFill>
                <a:latin typeface="+mn-lt"/>
                <a:ea typeface="+mn-ea"/>
                <a:cs typeface="+mn-cs"/>
                <a:sym typeface="Chalkboard" charset="0"/>
              </a:defRPr>
            </a:lvl5pPr>
            <a:lvl6pPr marL="35052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6pPr>
            <a:lvl7pPr marL="39624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7pPr>
            <a:lvl8pPr marL="44196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8pPr>
            <a:lvl9pPr marL="4876800" indent="-406400" algn="l" rtl="0" fontAlgn="base">
              <a:spcBef>
                <a:spcPts val="3600"/>
              </a:spcBef>
              <a:spcAft>
                <a:spcPct val="0"/>
              </a:spcAft>
              <a:buSzPct val="66000"/>
              <a:buChar char="•"/>
              <a:defRPr sz="3200">
                <a:solidFill>
                  <a:schemeClr val="tx1"/>
                </a:solidFill>
                <a:latin typeface="+mn-lt"/>
                <a:ea typeface="+mn-ea"/>
                <a:cs typeface="+mn-cs"/>
                <a:sym typeface="Chalkboard" charset="0"/>
              </a:defRPr>
            </a:lvl9pPr>
          </a:lstStyle>
          <a:p>
            <a:pPr eaLnBrk="1" hangingPunct="1">
              <a:spcBef>
                <a:spcPts val="0"/>
              </a:spcBef>
            </a:pPr>
            <a:r>
              <a:rPr lang="en-US" altLang="en-US" sz="4000" b="1" kern="0" dirty="0" smtClean="0"/>
              <a:t> </a:t>
            </a:r>
            <a:r>
              <a:rPr lang="en-US" altLang="en-US" b="1" kern="0" dirty="0" smtClean="0"/>
              <a:t>This type of sentence has more than one part that can stand alone, and at least one that cannot.</a:t>
            </a:r>
          </a:p>
          <a:p>
            <a:pPr eaLnBrk="1" hangingPunct="1">
              <a:spcBef>
                <a:spcPts val="0"/>
              </a:spcBef>
            </a:pPr>
            <a:r>
              <a:rPr lang="en-US" altLang="en-US" b="1" kern="0" dirty="0" smtClean="0"/>
              <a:t>Conjunctions link the different parts of this sentence.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left)">
                                      <p:cBhvr>
                                        <p:cTn id="7" dur="500"/>
                                        <p:tgtEl>
                                          <p:spTgt spid="1638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wipe(left)">
                                      <p:cBhvr>
                                        <p:cTn id="10" dur="500"/>
                                        <p:tgtEl>
                                          <p:spTgt spid="16388"/>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6428"/>
                                        </p:tgtEl>
                                        <p:attrNameLst>
                                          <p:attrName>style.visibility</p:attrName>
                                        </p:attrNameLst>
                                      </p:cBhvr>
                                      <p:to>
                                        <p:strVal val="visible"/>
                                      </p:to>
                                    </p:set>
                                    <p:animEffect transition="in" filter="box(out)">
                                      <p:cBhvr>
                                        <p:cTn id="13" dur="500"/>
                                        <p:tgtEl>
                                          <p:spTgt spid="16428"/>
                                        </p:tgtEl>
                                      </p:cBhvr>
                                    </p:animEffect>
                                  </p:childTnLst>
                                </p:cTn>
                              </p:par>
                              <p:par>
                                <p:cTn id="14" presetID="22" presetClass="entr" presetSubtype="4" fill="hold" grpId="0" nodeType="withEffect">
                                  <p:stCondLst>
                                    <p:cond delay="2000"/>
                                  </p:stCondLst>
                                  <p:childTnLst>
                                    <p:set>
                                      <p:cBhvr>
                                        <p:cTn id="15" dur="1" fill="hold">
                                          <p:stCondLst>
                                            <p:cond delay="0"/>
                                          </p:stCondLst>
                                        </p:cTn>
                                        <p:tgtEl>
                                          <p:spTgt spid="16429"/>
                                        </p:tgtEl>
                                        <p:attrNameLst>
                                          <p:attrName>style.visibility</p:attrName>
                                        </p:attrNameLst>
                                      </p:cBhvr>
                                      <p:to>
                                        <p:strVal val="visible"/>
                                      </p:to>
                                    </p:set>
                                    <p:animEffect transition="in" filter="wipe(down)">
                                      <p:cBhvr>
                                        <p:cTn id="16" dur="500"/>
                                        <p:tgtEl>
                                          <p:spTgt spid="16429"/>
                                        </p:tgtEl>
                                      </p:cBhvr>
                                    </p:animEffect>
                                  </p:childTnLst>
                                </p:cTn>
                              </p:par>
                              <p:par>
                                <p:cTn id="17" presetID="2" presetClass="entr" presetSubtype="9" fill="hold" grpId="0" nodeType="withEffect">
                                  <p:stCondLst>
                                    <p:cond delay="2000"/>
                                  </p:stCondLst>
                                  <p:childTnLst>
                                    <p:set>
                                      <p:cBhvr>
                                        <p:cTn id="18" dur="1" fill="hold">
                                          <p:stCondLst>
                                            <p:cond delay="0"/>
                                          </p:stCondLst>
                                        </p:cTn>
                                        <p:tgtEl>
                                          <p:spTgt spid="16422"/>
                                        </p:tgtEl>
                                        <p:attrNameLst>
                                          <p:attrName>style.visibility</p:attrName>
                                        </p:attrNameLst>
                                      </p:cBhvr>
                                      <p:to>
                                        <p:strVal val="visible"/>
                                      </p:to>
                                    </p:set>
                                    <p:anim calcmode="lin" valueType="num">
                                      <p:cBhvr additive="base">
                                        <p:cTn id="19" dur="500" fill="hold"/>
                                        <p:tgtEl>
                                          <p:spTgt spid="16422"/>
                                        </p:tgtEl>
                                        <p:attrNameLst>
                                          <p:attrName>ppt_x</p:attrName>
                                        </p:attrNameLst>
                                      </p:cBhvr>
                                      <p:tavLst>
                                        <p:tav tm="0">
                                          <p:val>
                                            <p:strVal val="0-#ppt_w/2"/>
                                          </p:val>
                                        </p:tav>
                                        <p:tav tm="100000">
                                          <p:val>
                                            <p:strVal val="#ppt_x"/>
                                          </p:val>
                                        </p:tav>
                                      </p:tavLst>
                                    </p:anim>
                                    <p:anim calcmode="lin" valueType="num">
                                      <p:cBhvr additive="base">
                                        <p:cTn id="20" dur="500" fill="hold"/>
                                        <p:tgtEl>
                                          <p:spTgt spid="16422"/>
                                        </p:tgtEl>
                                        <p:attrNameLst>
                                          <p:attrName>ppt_y</p:attrName>
                                        </p:attrNameLst>
                                      </p:cBhvr>
                                      <p:tavLst>
                                        <p:tav tm="0">
                                          <p:val>
                                            <p:strVal val="0-#ppt_h/2"/>
                                          </p:val>
                                        </p:tav>
                                        <p:tav tm="100000">
                                          <p:val>
                                            <p:strVal val="#ppt_y"/>
                                          </p:val>
                                        </p:tav>
                                      </p:tavLst>
                                    </p:anim>
                                  </p:childTnLst>
                                </p:cTn>
                              </p:par>
                              <p:par>
                                <p:cTn id="21" presetID="22" presetClass="entr" presetSubtype="8" fill="hold" grpId="0" nodeType="withEffect">
                                  <p:stCondLst>
                                    <p:cond delay="2000"/>
                                  </p:stCondLst>
                                  <p:childTnLst>
                                    <p:set>
                                      <p:cBhvr>
                                        <p:cTn id="22" dur="1" fill="hold">
                                          <p:stCondLst>
                                            <p:cond delay="0"/>
                                          </p:stCondLst>
                                        </p:cTn>
                                        <p:tgtEl>
                                          <p:spTgt spid="16426"/>
                                        </p:tgtEl>
                                        <p:attrNameLst>
                                          <p:attrName>style.visibility</p:attrName>
                                        </p:attrNameLst>
                                      </p:cBhvr>
                                      <p:to>
                                        <p:strVal val="visible"/>
                                      </p:to>
                                    </p:set>
                                    <p:animEffect transition="in" filter="wipe(left)">
                                      <p:cBhvr>
                                        <p:cTn id="23" dur="500"/>
                                        <p:tgtEl>
                                          <p:spTgt spid="16426"/>
                                        </p:tgtEl>
                                      </p:cBhvr>
                                    </p:animEffect>
                                  </p:childTnLst>
                                </p:cTn>
                              </p:par>
                              <p:par>
                                <p:cTn id="24" presetID="2" presetClass="entr" presetSubtype="12" fill="hold" grpId="0" nodeType="withEffect">
                                  <p:stCondLst>
                                    <p:cond delay="2000"/>
                                  </p:stCondLst>
                                  <p:childTnLst>
                                    <p:set>
                                      <p:cBhvr>
                                        <p:cTn id="25" dur="1" fill="hold">
                                          <p:stCondLst>
                                            <p:cond delay="0"/>
                                          </p:stCondLst>
                                        </p:cTn>
                                        <p:tgtEl>
                                          <p:spTgt spid="16424"/>
                                        </p:tgtEl>
                                        <p:attrNameLst>
                                          <p:attrName>style.visibility</p:attrName>
                                        </p:attrNameLst>
                                      </p:cBhvr>
                                      <p:to>
                                        <p:strVal val="visible"/>
                                      </p:to>
                                    </p:set>
                                    <p:anim calcmode="lin" valueType="num">
                                      <p:cBhvr additive="base">
                                        <p:cTn id="26" dur="500" fill="hold"/>
                                        <p:tgtEl>
                                          <p:spTgt spid="16424"/>
                                        </p:tgtEl>
                                        <p:attrNameLst>
                                          <p:attrName>ppt_x</p:attrName>
                                        </p:attrNameLst>
                                      </p:cBhvr>
                                      <p:tavLst>
                                        <p:tav tm="0">
                                          <p:val>
                                            <p:strVal val="0-#ppt_w/2"/>
                                          </p:val>
                                        </p:tav>
                                        <p:tav tm="100000">
                                          <p:val>
                                            <p:strVal val="#ppt_x"/>
                                          </p:val>
                                        </p:tav>
                                      </p:tavLst>
                                    </p:anim>
                                    <p:anim calcmode="lin" valueType="num">
                                      <p:cBhvr additive="base">
                                        <p:cTn id="27" dur="500" fill="hold"/>
                                        <p:tgtEl>
                                          <p:spTgt spid="16424"/>
                                        </p:tgtEl>
                                        <p:attrNameLst>
                                          <p:attrName>ppt_y</p:attrName>
                                        </p:attrNameLst>
                                      </p:cBhvr>
                                      <p:tavLst>
                                        <p:tav tm="0">
                                          <p:val>
                                            <p:strVal val="1+#ppt_h/2"/>
                                          </p:val>
                                        </p:tav>
                                        <p:tav tm="100000">
                                          <p:val>
                                            <p:strVal val="#ppt_y"/>
                                          </p:val>
                                        </p:tav>
                                      </p:tavLst>
                                    </p:anim>
                                  </p:childTnLst>
                                </p:cTn>
                              </p:par>
                              <p:par>
                                <p:cTn id="28" presetID="22" presetClass="entr" presetSubtype="1" fill="hold" grpId="0" nodeType="withEffect">
                                  <p:stCondLst>
                                    <p:cond delay="2000"/>
                                  </p:stCondLst>
                                  <p:childTnLst>
                                    <p:set>
                                      <p:cBhvr>
                                        <p:cTn id="29" dur="1" fill="hold">
                                          <p:stCondLst>
                                            <p:cond delay="0"/>
                                          </p:stCondLst>
                                        </p:cTn>
                                        <p:tgtEl>
                                          <p:spTgt spid="16427"/>
                                        </p:tgtEl>
                                        <p:attrNameLst>
                                          <p:attrName>style.visibility</p:attrName>
                                        </p:attrNameLst>
                                      </p:cBhvr>
                                      <p:to>
                                        <p:strVal val="visible"/>
                                      </p:to>
                                    </p:set>
                                    <p:animEffect transition="in" filter="wipe(up)">
                                      <p:cBhvr>
                                        <p:cTn id="30" dur="500"/>
                                        <p:tgtEl>
                                          <p:spTgt spid="16427"/>
                                        </p:tgtEl>
                                      </p:cBhvr>
                                    </p:animEffect>
                                  </p:childTnLst>
                                </p:cTn>
                              </p:par>
                              <p:par>
                                <p:cTn id="31" presetID="4" presetClass="entr" presetSubtype="32" fill="hold" grpId="0" nodeType="withEffect">
                                  <p:stCondLst>
                                    <p:cond delay="2000"/>
                                  </p:stCondLst>
                                  <p:childTnLst>
                                    <p:set>
                                      <p:cBhvr>
                                        <p:cTn id="32" dur="1" fill="hold">
                                          <p:stCondLst>
                                            <p:cond delay="0"/>
                                          </p:stCondLst>
                                        </p:cTn>
                                        <p:tgtEl>
                                          <p:spTgt spid="16397"/>
                                        </p:tgtEl>
                                        <p:attrNameLst>
                                          <p:attrName>style.visibility</p:attrName>
                                        </p:attrNameLst>
                                      </p:cBhvr>
                                      <p:to>
                                        <p:strVal val="visible"/>
                                      </p:to>
                                    </p:set>
                                    <p:animEffect transition="in" filter="box(out)">
                                      <p:cBhvr>
                                        <p:cTn id="33" dur="500"/>
                                        <p:tgtEl>
                                          <p:spTgt spid="16397"/>
                                        </p:tgtEl>
                                      </p:cBhvr>
                                    </p:animEffect>
                                  </p:childTnLst>
                                </p:cTn>
                              </p:par>
                              <p:par>
                                <p:cTn id="34" presetID="4" presetClass="entr" presetSubtype="32" fill="hold" grpId="0" nodeType="withEffect">
                                  <p:stCondLst>
                                    <p:cond delay="2000"/>
                                  </p:stCondLst>
                                  <p:childTnLst>
                                    <p:set>
                                      <p:cBhvr>
                                        <p:cTn id="35" dur="1" fill="hold">
                                          <p:stCondLst>
                                            <p:cond delay="0"/>
                                          </p:stCondLst>
                                        </p:cTn>
                                        <p:tgtEl>
                                          <p:spTgt spid="16398"/>
                                        </p:tgtEl>
                                        <p:attrNameLst>
                                          <p:attrName>style.visibility</p:attrName>
                                        </p:attrNameLst>
                                      </p:cBhvr>
                                      <p:to>
                                        <p:strVal val="visible"/>
                                      </p:to>
                                    </p:set>
                                    <p:animEffect transition="in" filter="box(out)">
                                      <p:cBhvr>
                                        <p:cTn id="36" dur="500"/>
                                        <p:tgtEl>
                                          <p:spTgt spid="16398"/>
                                        </p:tgtEl>
                                      </p:cBhvr>
                                    </p:animEffect>
                                  </p:childTnLst>
                                </p:cTn>
                              </p:par>
                              <p:par>
                                <p:cTn id="37" presetID="22" presetClass="entr" presetSubtype="8" fill="hold" grpId="0" nodeType="withEffect">
                                  <p:stCondLst>
                                    <p:cond delay="200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4" presetClass="entr" presetSubtype="32" fill="hold" grpId="0" nodeType="withEffect">
                                  <p:stCondLst>
                                    <p:cond delay="2000"/>
                                  </p:stCondLst>
                                  <p:childTnLst>
                                    <p:set>
                                      <p:cBhvr>
                                        <p:cTn id="44" dur="1" fill="hold">
                                          <p:stCondLst>
                                            <p:cond delay="0"/>
                                          </p:stCondLst>
                                        </p:cTn>
                                        <p:tgtEl>
                                          <p:spTgt spid="24"/>
                                        </p:tgtEl>
                                        <p:attrNameLst>
                                          <p:attrName>style.visibility</p:attrName>
                                        </p:attrNameLst>
                                      </p:cBhvr>
                                      <p:to>
                                        <p:strVal val="visible"/>
                                      </p:to>
                                    </p:set>
                                    <p:animEffect transition="in" filter="box(out)">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P spid="16388" grpId="0" animBg="1" autoUpdateAnimBg="0"/>
      <p:bldP spid="16397" grpId="0" animBg="1" autoUpdateAnimBg="0"/>
      <p:bldP spid="16398" grpId="0" animBg="1" autoUpdateAnimBg="0"/>
      <p:bldP spid="16422" grpId="0" animBg="1" autoUpdateAnimBg="0"/>
      <p:bldP spid="16424" grpId="0" animBg="1" autoUpdateAnimBg="0"/>
      <p:bldP spid="16426" grpId="0" animBg="1"/>
      <p:bldP spid="16427" grpId="0" animBg="1"/>
      <p:bldP spid="16428" grpId="0" animBg="1" autoUpdateAnimBg="0"/>
      <p:bldP spid="16429" grpId="0" animBg="1"/>
      <p:bldP spid="21"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0594" name="3 Título"/>
          <p:cNvSpPr>
            <a:spLocks noGrp="1"/>
          </p:cNvSpPr>
          <p:nvPr>
            <p:ph type="ctrTitle"/>
          </p:nvPr>
        </p:nvSpPr>
        <p:spPr/>
        <p:txBody>
          <a:bodyPr/>
          <a:lstStyle/>
          <a:p>
            <a:pPr eaLnBrk="1" hangingPunct="1"/>
            <a:r>
              <a:rPr lang="es-ES" altLang="en-US" smtClean="0"/>
              <a:t>Exercises</a:t>
            </a:r>
          </a:p>
        </p:txBody>
      </p:sp>
      <p:sp>
        <p:nvSpPr>
          <p:cNvPr id="110595" name="4 Subtítulo"/>
          <p:cNvSpPr>
            <a:spLocks noGrp="1"/>
          </p:cNvSpPr>
          <p:nvPr>
            <p:ph type="subTitle" idx="1"/>
          </p:nvPr>
        </p:nvSpPr>
        <p:spPr/>
        <p:txBody>
          <a:bodyPr/>
          <a:lstStyle/>
          <a:p>
            <a:pPr eaLnBrk="1" hangingPunct="1"/>
            <a:r>
              <a:rPr lang="en-US" altLang="en-US" smtClean="0">
                <a:solidFill>
                  <a:srgbClr val="FFFFFF"/>
                </a:solidFill>
              </a:rPr>
              <a:t>Say if the following sentences are:</a:t>
            </a:r>
          </a:p>
          <a:p>
            <a:pPr eaLnBrk="1" hangingPunct="1"/>
            <a:r>
              <a:rPr lang="en-US" altLang="en-US" smtClean="0">
                <a:solidFill>
                  <a:srgbClr val="FFFFFF"/>
                </a:solidFill>
              </a:rPr>
              <a:t>Simple, compound, complex or compound-complex.</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50875" y="890588"/>
            <a:ext cx="11703050" cy="9015412"/>
          </a:xfrm>
        </p:spPr>
        <p:txBody>
          <a:bodyPr rtlCol="0">
            <a:normAutofit/>
          </a:bodyPr>
          <a:lstStyle/>
          <a:p>
            <a:pPr marL="920750" indent="-514350">
              <a:buFont typeface="+mj-lt"/>
              <a:buAutoNum type="arabicPeriod"/>
              <a:defRPr/>
            </a:pPr>
            <a:r>
              <a:rPr lang="en-US" dirty="0">
                <a:solidFill>
                  <a:schemeClr val="accent5"/>
                </a:solidFill>
              </a:rPr>
              <a:t>“But then that, of course, requires that you have a set of values, and know how to articulate them, and know how to make them plausible to your child—all of which are really difficult things for anyone to do, under any circumstances, and especially if you have a Ferrari in the driveway, a private jet, and a house in Beverly Hills the size of an airplane hangar” (p. 51</a:t>
            </a:r>
            <a:r>
              <a:rPr lang="en-US" dirty="0" smtClean="0">
                <a:solidFill>
                  <a:schemeClr val="accent5"/>
                </a:solidFill>
              </a:rPr>
              <a:t>).</a:t>
            </a:r>
          </a:p>
          <a:p>
            <a:pPr marL="920750" indent="-514350">
              <a:buFont typeface="+mj-lt"/>
              <a:buAutoNum type="arabicPeriod"/>
              <a:defRPr/>
            </a:pPr>
            <a:r>
              <a:rPr lang="en-US" dirty="0" smtClean="0">
                <a:solidFill>
                  <a:schemeClr val="accent5"/>
                </a:solidFill>
              </a:rPr>
              <a:t>“Sometimes, as a parent, you have to say it only once or twice” (p. 51).</a:t>
            </a:r>
          </a:p>
          <a:p>
            <a:pPr marL="920750" indent="-514350">
              <a:buFont typeface="+mj-lt"/>
              <a:buAutoNum type="arabicPeriod"/>
              <a:defRPr/>
            </a:pPr>
            <a:r>
              <a:rPr lang="en-US" dirty="0" smtClean="0">
                <a:solidFill>
                  <a:schemeClr val="accent5"/>
                </a:solidFill>
              </a:rPr>
              <a:t>“His father taught him the meaning of money and the virtues of independence and hard work” (p. 50).</a:t>
            </a:r>
          </a:p>
          <a:p>
            <a:pPr marL="920750" indent="-514350">
              <a:buFont typeface="+mj-lt"/>
              <a:buAutoNum type="arabicPeriod"/>
              <a:defRPr/>
            </a:pPr>
            <a:r>
              <a:rPr lang="en-US" dirty="0" smtClean="0">
                <a:solidFill>
                  <a:schemeClr val="accent5"/>
                </a:solidFill>
              </a:rPr>
              <a:t>“For most of us, the values of the world we grew up in is not that different from the world we create for our children; </a:t>
            </a:r>
            <a:r>
              <a:rPr lang="en-US" dirty="0" smtClean="0">
                <a:solidFill>
                  <a:schemeClr val="accent5"/>
                </a:solidFill>
              </a:rPr>
              <a:t>that’s </a:t>
            </a:r>
            <a:r>
              <a:rPr lang="en-US" dirty="0" smtClean="0">
                <a:solidFill>
                  <a:schemeClr val="accent5"/>
                </a:solidFill>
              </a:rPr>
              <a:t>not true for someone who becomes very wealthy” (p. 50). </a:t>
            </a:r>
          </a:p>
          <a:p>
            <a:pPr marL="406400" indent="0" eaLnBrk="1" fontAlgn="auto" hangingPunct="1">
              <a:spcAft>
                <a:spcPts val="0"/>
              </a:spcAft>
              <a:buFontTx/>
              <a:buNone/>
              <a:defRPr/>
            </a:pPr>
            <a:endParaRPr lang="en-US" dirty="0" smtClean="0">
              <a:solidFill>
                <a:schemeClr val="accent5"/>
              </a:solidFill>
            </a:endParaRPr>
          </a:p>
          <a:p>
            <a:pPr marL="920750" indent="-514350" eaLnBrk="1" fontAlgn="auto" hangingPunct="1">
              <a:spcAft>
                <a:spcPts val="0"/>
              </a:spcAft>
              <a:buFont typeface="+mj-lt"/>
              <a:buAutoNum type="arabicPeriod"/>
              <a:defRPr/>
            </a:pPr>
            <a:endParaRPr lang="es-ES" dirty="0" smtClean="0">
              <a:solidFill>
                <a:schemeClr val="accent5"/>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2642" name="1 Título"/>
          <p:cNvSpPr>
            <a:spLocks noGrp="1"/>
          </p:cNvSpPr>
          <p:nvPr>
            <p:ph type="title"/>
          </p:nvPr>
        </p:nvSpPr>
        <p:spPr/>
        <p:txBody>
          <a:bodyPr/>
          <a:lstStyle/>
          <a:p>
            <a:pPr eaLnBrk="1" hangingPunct="1"/>
            <a:r>
              <a:rPr lang="es-ES" altLang="en-US" smtClean="0"/>
              <a:t>Answers</a:t>
            </a:r>
          </a:p>
        </p:txBody>
      </p:sp>
      <p:sp>
        <p:nvSpPr>
          <p:cNvPr id="112643" name="2 Marcador de contenido"/>
          <p:cNvSpPr>
            <a:spLocks noGrp="1"/>
          </p:cNvSpPr>
          <p:nvPr>
            <p:ph idx="1"/>
          </p:nvPr>
        </p:nvSpPr>
        <p:spPr/>
        <p:txBody>
          <a:bodyPr/>
          <a:lstStyle/>
          <a:p>
            <a:pPr marL="730250" indent="-730250" eaLnBrk="1" hangingPunct="1">
              <a:buFont typeface="Calibri" pitchFamily="34" charset="0"/>
              <a:buAutoNum type="arabicPeriod"/>
            </a:pPr>
            <a:r>
              <a:rPr lang="es-ES" altLang="en-US" dirty="0" err="1" smtClean="0"/>
              <a:t>Compound</a:t>
            </a:r>
            <a:endParaRPr lang="es-ES" altLang="en-US" dirty="0" smtClean="0"/>
          </a:p>
          <a:p>
            <a:pPr marL="730250" indent="-730250" eaLnBrk="1" hangingPunct="1">
              <a:buFont typeface="Calibri" pitchFamily="34" charset="0"/>
              <a:buAutoNum type="arabicPeriod"/>
            </a:pPr>
            <a:r>
              <a:rPr lang="es-ES" altLang="en-US" dirty="0" smtClean="0"/>
              <a:t>Simple  </a:t>
            </a:r>
          </a:p>
          <a:p>
            <a:pPr marL="730250" indent="-730250" eaLnBrk="1" hangingPunct="1">
              <a:buFont typeface="Calibri" pitchFamily="34" charset="0"/>
              <a:buAutoNum type="arabicPeriod"/>
            </a:pPr>
            <a:r>
              <a:rPr lang="es-ES" altLang="en-US" dirty="0" smtClean="0"/>
              <a:t>Simple</a:t>
            </a:r>
            <a:endParaRPr lang="es-ES" altLang="en-US" dirty="0" smtClean="0"/>
          </a:p>
          <a:p>
            <a:pPr marL="730250" indent="-730250" eaLnBrk="1" hangingPunct="1">
              <a:buFont typeface="Calibri" pitchFamily="34" charset="0"/>
              <a:buAutoNum type="arabicPeriod"/>
            </a:pPr>
            <a:r>
              <a:rPr lang="es-ES" altLang="en-US" dirty="0" err="1" smtClean="0"/>
              <a:t>Compound</a:t>
            </a:r>
            <a:r>
              <a:rPr lang="es-ES" altLang="en-US" dirty="0" smtClean="0"/>
              <a:t> </a:t>
            </a:r>
          </a:p>
          <a:p>
            <a:pPr marL="730250" indent="-730250" eaLnBrk="1" hangingPunct="1">
              <a:buFont typeface="Calibri" pitchFamily="34" charset="0"/>
              <a:buAutoNum type="arabicPeriod"/>
            </a:pPr>
            <a:endParaRPr lang="es-ES" altLang="en-US" dirty="0" smtClean="0"/>
          </a:p>
          <a:p>
            <a:pPr marL="730250" indent="-730250" eaLnBrk="1" hangingPunct="1">
              <a:buFont typeface="Calibri" pitchFamily="34" charset="0"/>
              <a:buAutoNum type="arabicPeriod"/>
            </a:pPr>
            <a:endParaRPr lang="es-ES" altLang="en-US" dirty="0"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b="1" smtClean="0">
                <a:solidFill>
                  <a:srgbClr val="FFFF00"/>
                </a:solidFill>
              </a:rPr>
              <a:t>Simple Sentence</a:t>
            </a:r>
          </a:p>
        </p:txBody>
      </p:sp>
      <p:sp>
        <p:nvSpPr>
          <p:cNvPr id="11267" name="Text Box 4"/>
          <p:cNvSpPr txBox="1">
            <a:spLocks noChangeArrowheads="1"/>
          </p:cNvSpPr>
          <p:nvPr/>
        </p:nvSpPr>
        <p:spPr bwMode="auto">
          <a:xfrm>
            <a:off x="1855788" y="4875213"/>
            <a:ext cx="10056812" cy="839787"/>
          </a:xfrm>
          <a:prstGeom prst="rect">
            <a:avLst/>
          </a:prstGeom>
          <a:solidFill>
            <a:schemeClr val="bg1"/>
          </a:solidFill>
          <a:ln w="9525">
            <a:solidFill>
              <a:schemeClr val="accent1">
                <a:lumMod val="75000"/>
              </a:schemeClr>
            </a:solidFill>
            <a:miter lim="800000"/>
            <a:headEnd/>
            <a:tailEnd/>
          </a:ln>
        </p:spPr>
        <p:txBody>
          <a:bodyPr wrap="none" lIns="130046" tIns="65023" rIns="130046" bIns="65023">
            <a:spAutoFit/>
          </a:bodyPr>
          <a:lstStyle/>
          <a:p>
            <a:pPr>
              <a:defRPr/>
            </a:pPr>
            <a:r>
              <a:rPr lang="en-US" sz="4600" b="1" dirty="0">
                <a:solidFill>
                  <a:schemeClr val="tx1"/>
                </a:solidFill>
                <a:latin typeface="Times New Roman" panose="02020603050405020304" pitchFamily="18" charset="0"/>
                <a:cs typeface="Times New Roman" panose="02020603050405020304" pitchFamily="18" charset="0"/>
              </a:rPr>
              <a:t>“‘</a:t>
            </a:r>
            <a:r>
              <a:rPr lang="en-US" sz="4600" b="1" dirty="0">
                <a:solidFill>
                  <a:srgbClr val="294BD9"/>
                </a:solidFill>
                <a:latin typeface="Times New Roman" panose="02020603050405020304" pitchFamily="18" charset="0"/>
                <a:cs typeface="Times New Roman" panose="02020603050405020304" pitchFamily="18" charset="0"/>
              </a:rPr>
              <a:t>We</a:t>
            </a:r>
            <a:r>
              <a:rPr lang="en-US" sz="4600" b="1" dirty="0">
                <a:latin typeface="Times New Roman" panose="02020603050405020304" pitchFamily="18" charset="0"/>
                <a:cs typeface="Times New Roman" panose="02020603050405020304" pitchFamily="18" charset="0"/>
              </a:rPr>
              <a:t> </a:t>
            </a:r>
            <a:r>
              <a:rPr lang="en-US" sz="4600" b="1" dirty="0">
                <a:solidFill>
                  <a:srgbClr val="92D050"/>
                </a:solidFill>
                <a:latin typeface="Times New Roman" panose="02020603050405020304" pitchFamily="18" charset="0"/>
                <a:cs typeface="Times New Roman" panose="02020603050405020304" pitchFamily="18" charset="0"/>
              </a:rPr>
              <a:t>do</a:t>
            </a:r>
            <a:r>
              <a:rPr lang="en-US" sz="4600" b="1" dirty="0">
                <a:solidFill>
                  <a:srgbClr val="D454A9"/>
                </a:solidFill>
                <a:latin typeface="Times New Roman" panose="02020603050405020304" pitchFamily="18" charset="0"/>
                <a:cs typeface="Times New Roman" panose="02020603050405020304" pitchFamily="18" charset="0"/>
              </a:rPr>
              <a:t>n’t  have the money</a:t>
            </a:r>
            <a:r>
              <a:rPr lang="en-US" sz="4600" b="1" dirty="0">
                <a:solidFill>
                  <a:schemeClr val="tx1"/>
                </a:solidFill>
                <a:latin typeface="Times New Roman" panose="02020603050405020304" pitchFamily="18" charset="0"/>
                <a:cs typeface="Times New Roman" panose="02020603050405020304" pitchFamily="18" charset="0"/>
              </a:rPr>
              <a:t>.’ (p. 51).”</a:t>
            </a:r>
          </a:p>
        </p:txBody>
      </p:sp>
      <p:sp>
        <p:nvSpPr>
          <p:cNvPr id="99332" name="Text Box 7"/>
          <p:cNvSpPr txBox="1">
            <a:spLocks noChangeArrowheads="1"/>
          </p:cNvSpPr>
          <p:nvPr/>
        </p:nvSpPr>
        <p:spPr bwMode="auto">
          <a:xfrm>
            <a:off x="1084263" y="6935788"/>
            <a:ext cx="4117975" cy="752475"/>
          </a:xfrm>
          <a:prstGeom prst="rect">
            <a:avLst/>
          </a:prstGeom>
          <a:solidFill>
            <a:schemeClr val="bg1"/>
          </a:solidFill>
          <a:ln w="9525">
            <a:solidFill>
              <a:schemeClr val="tx1"/>
            </a:solidFill>
            <a:miter lim="800000"/>
            <a:headEnd/>
            <a:tailEnd/>
          </a:ln>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4000" b="1">
                <a:solidFill>
                  <a:srgbClr val="3366FF"/>
                </a:solidFill>
                <a:latin typeface="Times" pitchFamily="18" charset="0"/>
              </a:rPr>
              <a:t>Simple subject</a:t>
            </a:r>
          </a:p>
        </p:txBody>
      </p:sp>
      <p:sp>
        <p:nvSpPr>
          <p:cNvPr id="99333" name="Text Box 8"/>
          <p:cNvSpPr txBox="1">
            <a:spLocks noChangeArrowheads="1"/>
          </p:cNvSpPr>
          <p:nvPr/>
        </p:nvSpPr>
        <p:spPr bwMode="auto">
          <a:xfrm>
            <a:off x="6176963" y="6935788"/>
            <a:ext cx="5419725" cy="752475"/>
          </a:xfrm>
          <a:prstGeom prst="rect">
            <a:avLst/>
          </a:prstGeom>
          <a:solidFill>
            <a:schemeClr val="bg1"/>
          </a:solidFill>
          <a:ln w="9525">
            <a:solidFill>
              <a:schemeClr val="tx1"/>
            </a:solidFill>
            <a:miter lim="800000"/>
            <a:headEnd/>
            <a:tailEnd/>
          </a:ln>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4000" b="1">
                <a:solidFill>
                  <a:srgbClr val="D454A9"/>
                </a:solidFill>
                <a:latin typeface="Times" pitchFamily="18" charset="0"/>
              </a:rPr>
              <a:t>Complete predicate</a:t>
            </a:r>
          </a:p>
        </p:txBody>
      </p:sp>
      <p:sp>
        <p:nvSpPr>
          <p:cNvPr id="99334" name="Line 10"/>
          <p:cNvSpPr>
            <a:spLocks noChangeShapeType="1"/>
          </p:cNvSpPr>
          <p:nvPr/>
        </p:nvSpPr>
        <p:spPr bwMode="auto">
          <a:xfrm flipV="1">
            <a:off x="2276475" y="5743575"/>
            <a:ext cx="215900" cy="119221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99335" name="AutoShape 12"/>
          <p:cNvSpPr>
            <a:spLocks/>
          </p:cNvSpPr>
          <p:nvPr/>
        </p:nvSpPr>
        <p:spPr bwMode="auto">
          <a:xfrm rot="-5361910">
            <a:off x="5907088" y="3297237"/>
            <a:ext cx="1081088" cy="5757863"/>
          </a:xfrm>
          <a:prstGeom prst="leftBrace">
            <a:avLst>
              <a:gd name="adj1" fmla="val 44334"/>
              <a:gd name="adj2" fmla="val 5188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
        <p:nvSpPr>
          <p:cNvPr id="2" name="Rectangle 1"/>
          <p:cNvSpPr/>
          <p:nvPr/>
        </p:nvSpPr>
        <p:spPr>
          <a:xfrm>
            <a:off x="-50800" y="2009775"/>
            <a:ext cx="13004800" cy="1754188"/>
          </a:xfrm>
          <a:prstGeom prst="rect">
            <a:avLst/>
          </a:prstGeom>
        </p:spPr>
        <p:txBody>
          <a:bodyPr>
            <a:spAutoFit/>
          </a:bodyPr>
          <a:lstStyle/>
          <a:p>
            <a:pPr marL="571500" indent="-571500" algn="l">
              <a:buFont typeface="Arial" panose="020B0604020202020204" pitchFamily="34" charset="0"/>
              <a:buChar char="•"/>
              <a:defRPr/>
            </a:pPr>
            <a:r>
              <a:rPr lang="en-US" altLang="en-US" sz="3600" b="1" spc="-150" dirty="0"/>
              <a:t> A simple sentence has one subject (who or what the sentence is about and one predicate (tells something about the subject).</a:t>
            </a:r>
          </a:p>
        </p:txBody>
      </p:sp>
      <p:sp>
        <p:nvSpPr>
          <p:cNvPr id="15" name="Text Box 5"/>
          <p:cNvSpPr txBox="1">
            <a:spLocks noChangeArrowheads="1"/>
          </p:cNvSpPr>
          <p:nvPr/>
        </p:nvSpPr>
        <p:spPr bwMode="auto">
          <a:xfrm>
            <a:off x="177800" y="3749675"/>
            <a:ext cx="3735388" cy="584200"/>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r>
              <a:rPr lang="en-US" sz="3200" b="1" dirty="0" smtClean="0">
                <a:solidFill>
                  <a:srgbClr val="294BD9"/>
                </a:solidFill>
                <a:latin typeface="+mn-lt"/>
              </a:rPr>
              <a:t>Subject (Pronoun)</a:t>
            </a:r>
            <a:endParaRPr lang="en-US" sz="3200" b="1" dirty="0">
              <a:solidFill>
                <a:srgbClr val="294BD9"/>
              </a:solidFill>
              <a:latin typeface="+mn-lt"/>
            </a:endParaRPr>
          </a:p>
        </p:txBody>
      </p:sp>
      <p:sp>
        <p:nvSpPr>
          <p:cNvPr id="16" name="Text Box 6"/>
          <p:cNvSpPr txBox="1">
            <a:spLocks noChangeArrowheads="1"/>
          </p:cNvSpPr>
          <p:nvPr/>
        </p:nvSpPr>
        <p:spPr bwMode="auto">
          <a:xfrm>
            <a:off x="4249738" y="3773488"/>
            <a:ext cx="1185862" cy="646112"/>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defRPr/>
            </a:pPr>
            <a:r>
              <a:rPr lang="en-US" sz="3600" b="1" dirty="0">
                <a:solidFill>
                  <a:srgbClr val="92D050"/>
                </a:solidFill>
                <a:latin typeface="+mn-lt"/>
              </a:rPr>
              <a:t>Verb</a:t>
            </a:r>
          </a:p>
        </p:txBody>
      </p:sp>
      <p:sp>
        <p:nvSpPr>
          <p:cNvPr id="99339" name="Line 9"/>
          <p:cNvSpPr>
            <a:spLocks noChangeShapeType="1"/>
          </p:cNvSpPr>
          <p:nvPr/>
        </p:nvSpPr>
        <p:spPr bwMode="auto">
          <a:xfrm>
            <a:off x="2692400" y="4419600"/>
            <a:ext cx="152400" cy="685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9340" name="Line 11"/>
          <p:cNvSpPr>
            <a:spLocks noChangeShapeType="1"/>
          </p:cNvSpPr>
          <p:nvPr/>
        </p:nvSpPr>
        <p:spPr bwMode="auto">
          <a:xfrm flipH="1">
            <a:off x="4330700" y="4419600"/>
            <a:ext cx="342900" cy="685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70000" y="203200"/>
            <a:ext cx="10464800" cy="1397000"/>
          </a:xfrm>
        </p:spPr>
        <p:txBody>
          <a:bodyPr/>
          <a:lstStyle/>
          <a:p>
            <a:pPr eaLnBrk="1" hangingPunct="1"/>
            <a:r>
              <a:rPr lang="en-US" altLang="en-US" b="1" smtClean="0"/>
              <a:t>Compound Sentence</a:t>
            </a:r>
          </a:p>
        </p:txBody>
      </p:sp>
      <p:sp>
        <p:nvSpPr>
          <p:cNvPr id="8196" name="Rectangle 4"/>
          <p:cNvSpPr>
            <a:spLocks noChangeArrowheads="1"/>
          </p:cNvSpPr>
          <p:nvPr/>
        </p:nvSpPr>
        <p:spPr bwMode="auto">
          <a:xfrm>
            <a:off x="3033713" y="4810125"/>
            <a:ext cx="6516687" cy="981075"/>
          </a:xfrm>
          <a:prstGeom prst="rect">
            <a:avLst/>
          </a:prstGeom>
          <a:solidFill>
            <a:schemeClr val="tx2">
              <a:lumMod val="90000"/>
            </a:schemeClr>
          </a:solidFill>
          <a:ln w="9525">
            <a:solidFill>
              <a:schemeClr val="tx2">
                <a:lumMod val="25000"/>
              </a:schemeClr>
            </a:solidFill>
            <a:miter lim="800000"/>
            <a:headEnd/>
            <a:tailEnd/>
          </a:ln>
        </p:spPr>
        <p:txBody>
          <a:bodyPr lIns="130046" tIns="65023" rIns="130046" bIns="65023">
            <a:spAutoFit/>
          </a:bodyPr>
          <a:lstStyle/>
          <a:p>
            <a:pPr>
              <a:lnSpc>
                <a:spcPct val="120000"/>
              </a:lnSpc>
              <a:spcBef>
                <a:spcPct val="20000"/>
              </a:spcBef>
              <a:buClr>
                <a:schemeClr val="accent2"/>
              </a:buClr>
              <a:buSzPct val="75000"/>
              <a:buFont typeface="Wingdings" pitchFamily="2" charset="2"/>
              <a:buNone/>
              <a:defRPr/>
            </a:pPr>
            <a:r>
              <a:rPr lang="en-US" sz="4600" b="1" dirty="0">
                <a:solidFill>
                  <a:srgbClr val="294BD9"/>
                </a:solidFill>
                <a:latin typeface="Times New Roman" pitchFamily="18" charset="0"/>
              </a:rPr>
              <a:t>“‘You</a:t>
            </a:r>
            <a:r>
              <a:rPr lang="en-US" sz="4600" b="1" dirty="0">
                <a:latin typeface="Times New Roman" pitchFamily="18" charset="0"/>
              </a:rPr>
              <a:t> </a:t>
            </a:r>
            <a:r>
              <a:rPr lang="en-US" sz="4600" b="1" dirty="0">
                <a:solidFill>
                  <a:srgbClr val="92D050"/>
                </a:solidFill>
                <a:latin typeface="Times New Roman" pitchFamily="18" charset="0"/>
              </a:rPr>
              <a:t>have </a:t>
            </a:r>
            <a:r>
              <a:rPr lang="en-US" sz="4600" b="1" dirty="0">
                <a:solidFill>
                  <a:srgbClr val="E400A8"/>
                </a:solidFill>
                <a:latin typeface="Times New Roman" pitchFamily="18" charset="0"/>
              </a:rPr>
              <a:t>a Porsche,</a:t>
            </a:r>
            <a:r>
              <a:rPr lang="en-US" sz="4600" b="1" dirty="0">
                <a:latin typeface="Times New Roman" pitchFamily="18" charset="0"/>
              </a:rPr>
              <a:t> </a:t>
            </a:r>
          </a:p>
        </p:txBody>
      </p:sp>
      <p:sp>
        <p:nvSpPr>
          <p:cNvPr id="8197" name="Text Box 5"/>
          <p:cNvSpPr txBox="1">
            <a:spLocks noChangeArrowheads="1"/>
          </p:cNvSpPr>
          <p:nvPr/>
        </p:nvSpPr>
        <p:spPr bwMode="auto">
          <a:xfrm>
            <a:off x="2659063" y="7389813"/>
            <a:ext cx="8948737" cy="839787"/>
          </a:xfrm>
          <a:prstGeom prst="rect">
            <a:avLst/>
          </a:prstGeom>
          <a:solidFill>
            <a:schemeClr val="tx2">
              <a:lumMod val="90000"/>
            </a:schemeClr>
          </a:solidFill>
          <a:ln w="9525">
            <a:solidFill>
              <a:schemeClr val="tx2">
                <a:lumMod val="25000"/>
              </a:schemeClr>
            </a:solidFill>
            <a:miter lim="800000"/>
            <a:headEnd/>
            <a:tailEnd/>
          </a:ln>
        </p:spPr>
        <p:txBody>
          <a:bodyPr wrap="none" lIns="130046" tIns="65023" rIns="130046" bIns="65023">
            <a:spAutoFit/>
          </a:bodyPr>
          <a:lstStyle/>
          <a:p>
            <a:pPr>
              <a:defRPr/>
            </a:pPr>
            <a:r>
              <a:rPr lang="en-US" sz="4600" b="1" dirty="0">
                <a:solidFill>
                  <a:srgbClr val="FFFF00"/>
                </a:solidFill>
                <a:latin typeface="Times New Roman" pitchFamily="18" charset="0"/>
              </a:rPr>
              <a:t>and </a:t>
            </a:r>
            <a:r>
              <a:rPr lang="en-US" sz="4600" b="1" dirty="0">
                <a:solidFill>
                  <a:srgbClr val="294BD9"/>
                </a:solidFill>
                <a:latin typeface="Times New Roman" pitchFamily="18" charset="0"/>
              </a:rPr>
              <a:t>Mom </a:t>
            </a:r>
            <a:r>
              <a:rPr lang="en-US" sz="4600" b="1" dirty="0">
                <a:solidFill>
                  <a:srgbClr val="92D050"/>
                </a:solidFill>
                <a:latin typeface="Times New Roman" pitchFamily="18" charset="0"/>
              </a:rPr>
              <a:t>has </a:t>
            </a:r>
            <a:r>
              <a:rPr lang="en-US" sz="4600" b="1" dirty="0">
                <a:solidFill>
                  <a:srgbClr val="E400A8"/>
                </a:solidFill>
                <a:latin typeface="Times New Roman" pitchFamily="18" charset="0"/>
              </a:rPr>
              <a:t>a Maserati.’”(p. 51).</a:t>
            </a:r>
          </a:p>
        </p:txBody>
      </p:sp>
      <p:sp>
        <p:nvSpPr>
          <p:cNvPr id="8198" name="Text Box 6"/>
          <p:cNvSpPr txBox="1">
            <a:spLocks noChangeArrowheads="1"/>
          </p:cNvSpPr>
          <p:nvPr/>
        </p:nvSpPr>
        <p:spPr bwMode="auto">
          <a:xfrm>
            <a:off x="2466975" y="3717925"/>
            <a:ext cx="2206625" cy="7778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b="1">
                <a:solidFill>
                  <a:srgbClr val="294BD9"/>
                </a:solidFill>
              </a:rPr>
              <a:t>Subject</a:t>
            </a:r>
          </a:p>
        </p:txBody>
      </p:sp>
      <p:sp>
        <p:nvSpPr>
          <p:cNvPr id="8199" name="Text Box 7"/>
          <p:cNvSpPr txBox="1">
            <a:spLocks noChangeArrowheads="1"/>
          </p:cNvSpPr>
          <p:nvPr/>
        </p:nvSpPr>
        <p:spPr bwMode="auto">
          <a:xfrm>
            <a:off x="5072063" y="3657600"/>
            <a:ext cx="1430337" cy="7778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b="1" dirty="0">
                <a:solidFill>
                  <a:srgbClr val="92D050"/>
                </a:solidFill>
              </a:rPr>
              <a:t>Verb</a:t>
            </a:r>
          </a:p>
        </p:txBody>
      </p:sp>
      <p:sp>
        <p:nvSpPr>
          <p:cNvPr id="8200" name="Text Box 8"/>
          <p:cNvSpPr txBox="1">
            <a:spLocks noChangeArrowheads="1"/>
          </p:cNvSpPr>
          <p:nvPr/>
        </p:nvSpPr>
        <p:spPr bwMode="auto">
          <a:xfrm>
            <a:off x="30163" y="5891213"/>
            <a:ext cx="3319462" cy="1423987"/>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dirty="0">
                <a:solidFill>
                  <a:srgbClr val="FFFF00"/>
                </a:solidFill>
              </a:rPr>
              <a:t>Coordinating</a:t>
            </a:r>
          </a:p>
          <a:p>
            <a:pPr>
              <a:defRPr/>
            </a:pPr>
            <a:r>
              <a:rPr lang="en-US" dirty="0">
                <a:solidFill>
                  <a:srgbClr val="FFFF00"/>
                </a:solidFill>
              </a:rPr>
              <a:t>Conjunction</a:t>
            </a:r>
          </a:p>
        </p:txBody>
      </p:sp>
      <p:sp>
        <p:nvSpPr>
          <p:cNvPr id="8202" name="Text Box 10"/>
          <p:cNvSpPr txBox="1">
            <a:spLocks noChangeArrowheads="1"/>
          </p:cNvSpPr>
          <p:nvPr/>
        </p:nvSpPr>
        <p:spPr bwMode="auto">
          <a:xfrm>
            <a:off x="6502400" y="6575425"/>
            <a:ext cx="1887538" cy="655638"/>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Predicate</a:t>
            </a:r>
          </a:p>
        </p:txBody>
      </p:sp>
      <p:sp>
        <p:nvSpPr>
          <p:cNvPr id="8204" name="Text Box 12"/>
          <p:cNvSpPr txBox="1">
            <a:spLocks noChangeArrowheads="1"/>
          </p:cNvSpPr>
          <p:nvPr/>
        </p:nvSpPr>
        <p:spPr bwMode="auto">
          <a:xfrm>
            <a:off x="5354638" y="8747125"/>
            <a:ext cx="1206500" cy="654050"/>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sz="3400" b="1" dirty="0">
                <a:solidFill>
                  <a:srgbClr val="92D050"/>
                </a:solidFill>
              </a:rPr>
              <a:t>Verb</a:t>
            </a:r>
          </a:p>
        </p:txBody>
      </p:sp>
      <p:sp>
        <p:nvSpPr>
          <p:cNvPr id="8205" name="Line 13"/>
          <p:cNvSpPr>
            <a:spLocks noChangeShapeType="1"/>
          </p:cNvSpPr>
          <p:nvPr/>
        </p:nvSpPr>
        <p:spPr bwMode="auto">
          <a:xfrm>
            <a:off x="4164013" y="4495800"/>
            <a:ext cx="215900" cy="5334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06" name="Line 14"/>
          <p:cNvSpPr>
            <a:spLocks noChangeShapeType="1"/>
          </p:cNvSpPr>
          <p:nvPr/>
        </p:nvSpPr>
        <p:spPr bwMode="auto">
          <a:xfrm flipH="1">
            <a:off x="5643563" y="4495800"/>
            <a:ext cx="185737" cy="5334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09" name="Line 17"/>
          <p:cNvSpPr>
            <a:spLocks noChangeShapeType="1"/>
          </p:cNvSpPr>
          <p:nvPr/>
        </p:nvSpPr>
        <p:spPr bwMode="auto">
          <a:xfrm>
            <a:off x="1593850" y="7307263"/>
            <a:ext cx="249238" cy="5413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10" name="Line 18"/>
          <p:cNvSpPr>
            <a:spLocks noChangeShapeType="1"/>
          </p:cNvSpPr>
          <p:nvPr/>
        </p:nvSpPr>
        <p:spPr bwMode="auto">
          <a:xfrm flipV="1">
            <a:off x="1843088" y="7848600"/>
            <a:ext cx="866775"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12" name="Line 20"/>
          <p:cNvSpPr>
            <a:spLocks noChangeShapeType="1"/>
          </p:cNvSpPr>
          <p:nvPr/>
        </p:nvSpPr>
        <p:spPr bwMode="auto">
          <a:xfrm rot="589523" flipH="1" flipV="1">
            <a:off x="5721350" y="8083550"/>
            <a:ext cx="215900" cy="6492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13" name="AutoShape 21"/>
          <p:cNvSpPr>
            <a:spLocks/>
          </p:cNvSpPr>
          <p:nvPr/>
        </p:nvSpPr>
        <p:spPr bwMode="auto">
          <a:xfrm rot="-5400000">
            <a:off x="6902451" y="3992562"/>
            <a:ext cx="781050" cy="4340225"/>
          </a:xfrm>
          <a:prstGeom prst="leftBrace">
            <a:avLst>
              <a:gd name="adj1" fmla="val 4630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
        <p:nvSpPr>
          <p:cNvPr id="8219" name="Text Box 27"/>
          <p:cNvSpPr txBox="1">
            <a:spLocks noChangeArrowheads="1"/>
          </p:cNvSpPr>
          <p:nvPr/>
        </p:nvSpPr>
        <p:spPr bwMode="auto">
          <a:xfrm>
            <a:off x="2998788" y="8747125"/>
            <a:ext cx="1836737" cy="654050"/>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en-US" altLang="en-US" sz="3400" b="1" dirty="0" smtClean="0">
                <a:solidFill>
                  <a:srgbClr val="294BD9"/>
                </a:solidFill>
                <a:latin typeface="+mn-lt"/>
              </a:rPr>
              <a:t>Subject</a:t>
            </a:r>
          </a:p>
        </p:txBody>
      </p:sp>
      <p:sp>
        <p:nvSpPr>
          <p:cNvPr id="23" name="Line 13"/>
          <p:cNvSpPr>
            <a:spLocks noChangeShapeType="1"/>
          </p:cNvSpPr>
          <p:nvPr/>
        </p:nvSpPr>
        <p:spPr bwMode="auto">
          <a:xfrm flipV="1">
            <a:off x="3924300" y="8069263"/>
            <a:ext cx="531813" cy="696912"/>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24" name="Text Box 10"/>
          <p:cNvSpPr txBox="1">
            <a:spLocks noChangeArrowheads="1"/>
          </p:cNvSpPr>
          <p:nvPr/>
        </p:nvSpPr>
        <p:spPr bwMode="auto">
          <a:xfrm>
            <a:off x="6731000" y="8991600"/>
            <a:ext cx="1887538" cy="654050"/>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Predicate</a:t>
            </a:r>
          </a:p>
        </p:txBody>
      </p:sp>
      <p:sp>
        <p:nvSpPr>
          <p:cNvPr id="25" name="AutoShape 21"/>
          <p:cNvSpPr>
            <a:spLocks/>
          </p:cNvSpPr>
          <p:nvPr/>
        </p:nvSpPr>
        <p:spPr bwMode="auto">
          <a:xfrm rot="-5400000">
            <a:off x="7222331" y="6369844"/>
            <a:ext cx="620713" cy="4340225"/>
          </a:xfrm>
          <a:prstGeom prst="leftBrace">
            <a:avLst>
              <a:gd name="adj1" fmla="val 46324"/>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
        <p:nvSpPr>
          <p:cNvPr id="2" name="Rectangle 1"/>
          <p:cNvSpPr/>
          <p:nvPr/>
        </p:nvSpPr>
        <p:spPr>
          <a:xfrm>
            <a:off x="30163" y="1219200"/>
            <a:ext cx="12568237" cy="2432050"/>
          </a:xfrm>
          <a:prstGeom prst="rect">
            <a:avLst/>
          </a:prstGeom>
        </p:spPr>
        <p:txBody>
          <a:bodyPr>
            <a:spAutoFit/>
          </a:bodyPr>
          <a:lstStyle/>
          <a:p>
            <a:pPr marL="571500" indent="-571500" algn="l">
              <a:buFont typeface="Arial" panose="020B0604020202020204" pitchFamily="34" charset="0"/>
              <a:buChar char="•"/>
              <a:defRPr/>
            </a:pPr>
            <a:r>
              <a:rPr lang="en-US" altLang="en-US" sz="4400" b="1" spc="-150" dirty="0"/>
              <a:t> </a:t>
            </a:r>
            <a:r>
              <a:rPr lang="en-US" altLang="en-US" sz="3600" b="1" spc="-150" dirty="0"/>
              <a:t>A compound sentence has more than one part that can stand alone (independent clauses).</a:t>
            </a:r>
          </a:p>
          <a:p>
            <a:pPr marL="571500" indent="-571500" algn="l">
              <a:buFont typeface="Arial" panose="020B0604020202020204" pitchFamily="34" charset="0"/>
              <a:buChar char="•"/>
              <a:defRPr/>
            </a:pPr>
            <a:r>
              <a:rPr lang="en-US" altLang="en-US" sz="3600" b="1" spc="-150" dirty="0"/>
              <a:t>Independent clauses are connected by </a:t>
            </a:r>
            <a:r>
              <a:rPr lang="en-US" altLang="en-US" sz="3600" b="1" spc="-150" dirty="0">
                <a:solidFill>
                  <a:srgbClr val="FFFF00"/>
                </a:solidFill>
              </a:rPr>
              <a:t>coordinating conjunctions</a:t>
            </a:r>
            <a:r>
              <a:rPr lang="en-US" altLang="en-US" sz="3600" b="1" spc="-150" dirty="0">
                <a:solidFill>
                  <a:schemeClr val="tx2"/>
                </a:solidFill>
              </a:rPr>
              <a:t>, </a:t>
            </a:r>
            <a:r>
              <a:rPr lang="en-US" altLang="en-US" sz="3600" b="1" spc="-150" dirty="0">
                <a:solidFill>
                  <a:srgbClr val="FFFF00"/>
                </a:solidFill>
              </a:rPr>
              <a:t>conjunctive adverbs or a semi-colon.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196"/>
                                        </p:tgtEl>
                                        <p:attrNameLst>
                                          <p:attrName>style.visibility</p:attrName>
                                        </p:attrNameLst>
                                      </p:cBhvr>
                                      <p:to>
                                        <p:strVal val="visible"/>
                                      </p:to>
                                    </p:set>
                                    <p:animEffect transition="in" filter="wipe(left)">
                                      <p:cBhvr>
                                        <p:cTn id="7" dur="500"/>
                                        <p:tgtEl>
                                          <p:spTgt spid="8196"/>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8197"/>
                                        </p:tgtEl>
                                        <p:attrNameLst>
                                          <p:attrName>style.visibility</p:attrName>
                                        </p:attrNameLst>
                                      </p:cBhvr>
                                      <p:to>
                                        <p:strVal val="visible"/>
                                      </p:to>
                                    </p:set>
                                    <p:animEffect transition="in" filter="wipe(left)">
                                      <p:cBhvr>
                                        <p:cTn id="11" dur="500"/>
                                        <p:tgtEl>
                                          <p:spTgt spid="8197"/>
                                        </p:tgtEl>
                                      </p:cBhvr>
                                    </p:animEffect>
                                  </p:childTnLst>
                                </p:cTn>
                              </p:par>
                            </p:childTnLst>
                          </p:cTn>
                        </p:par>
                        <p:par>
                          <p:cTn id="12" fill="hold" nodeType="afterGroup">
                            <p:stCondLst>
                              <p:cond delay="3000"/>
                            </p:stCondLst>
                            <p:childTnLst>
                              <p:par>
                                <p:cTn id="13" presetID="2" presetClass="entr" presetSubtype="9" fill="hold" grpId="0" nodeType="afterEffect">
                                  <p:stCondLst>
                                    <p:cond delay="2000"/>
                                  </p:stCondLst>
                                  <p:childTnLst>
                                    <p:set>
                                      <p:cBhvr>
                                        <p:cTn id="14" dur="1" fill="hold">
                                          <p:stCondLst>
                                            <p:cond delay="0"/>
                                          </p:stCondLst>
                                        </p:cTn>
                                        <p:tgtEl>
                                          <p:spTgt spid="8198"/>
                                        </p:tgtEl>
                                        <p:attrNameLst>
                                          <p:attrName>style.visibility</p:attrName>
                                        </p:attrNameLst>
                                      </p:cBhvr>
                                      <p:to>
                                        <p:strVal val="visible"/>
                                      </p:to>
                                    </p:set>
                                    <p:anim calcmode="lin" valueType="num">
                                      <p:cBhvr additive="base">
                                        <p:cTn id="15" dur="500" fill="hold"/>
                                        <p:tgtEl>
                                          <p:spTgt spid="8198"/>
                                        </p:tgtEl>
                                        <p:attrNameLst>
                                          <p:attrName>ppt_x</p:attrName>
                                        </p:attrNameLst>
                                      </p:cBhvr>
                                      <p:tavLst>
                                        <p:tav tm="0">
                                          <p:val>
                                            <p:strVal val="0-#ppt_w/2"/>
                                          </p:val>
                                        </p:tav>
                                        <p:tav tm="100000">
                                          <p:val>
                                            <p:strVal val="#ppt_x"/>
                                          </p:val>
                                        </p:tav>
                                      </p:tavLst>
                                    </p:anim>
                                    <p:anim calcmode="lin" valueType="num">
                                      <p:cBhvr additive="base">
                                        <p:cTn id="16" dur="500" fill="hold"/>
                                        <p:tgtEl>
                                          <p:spTgt spid="8198"/>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5500"/>
                            </p:stCondLst>
                            <p:childTnLst>
                              <p:par>
                                <p:cTn id="18" presetID="22" presetClass="entr" presetSubtype="1" fill="hold" grpId="0" nodeType="afterEffect">
                                  <p:stCondLst>
                                    <p:cond delay="0"/>
                                  </p:stCondLst>
                                  <p:childTnLst>
                                    <p:set>
                                      <p:cBhvr>
                                        <p:cTn id="19" dur="1" fill="hold">
                                          <p:stCondLst>
                                            <p:cond delay="0"/>
                                          </p:stCondLst>
                                        </p:cTn>
                                        <p:tgtEl>
                                          <p:spTgt spid="8205"/>
                                        </p:tgtEl>
                                        <p:attrNameLst>
                                          <p:attrName>style.visibility</p:attrName>
                                        </p:attrNameLst>
                                      </p:cBhvr>
                                      <p:to>
                                        <p:strVal val="visible"/>
                                      </p:to>
                                    </p:set>
                                    <p:animEffect transition="in" filter="wipe(up)">
                                      <p:cBhvr>
                                        <p:cTn id="20" dur="500"/>
                                        <p:tgtEl>
                                          <p:spTgt spid="8205"/>
                                        </p:tgtEl>
                                      </p:cBhvr>
                                    </p:animEffect>
                                  </p:childTnLst>
                                </p:cTn>
                              </p:par>
                            </p:childTnLst>
                          </p:cTn>
                        </p:par>
                        <p:par>
                          <p:cTn id="21" fill="hold" nodeType="afterGroup">
                            <p:stCondLst>
                              <p:cond delay="6000"/>
                            </p:stCondLst>
                            <p:childTnLst>
                              <p:par>
                                <p:cTn id="22" presetID="2" presetClass="entr" presetSubtype="9" fill="hold" grpId="0" nodeType="afterEffect">
                                  <p:stCondLst>
                                    <p:cond delay="2000"/>
                                  </p:stCondLst>
                                  <p:childTnLst>
                                    <p:set>
                                      <p:cBhvr>
                                        <p:cTn id="23" dur="1" fill="hold">
                                          <p:stCondLst>
                                            <p:cond delay="0"/>
                                          </p:stCondLst>
                                        </p:cTn>
                                        <p:tgtEl>
                                          <p:spTgt spid="8219"/>
                                        </p:tgtEl>
                                        <p:attrNameLst>
                                          <p:attrName>style.visibility</p:attrName>
                                        </p:attrNameLst>
                                      </p:cBhvr>
                                      <p:to>
                                        <p:strVal val="visible"/>
                                      </p:to>
                                    </p:set>
                                    <p:anim calcmode="lin" valueType="num">
                                      <p:cBhvr additive="base">
                                        <p:cTn id="24" dur="500" fill="hold"/>
                                        <p:tgtEl>
                                          <p:spTgt spid="8219"/>
                                        </p:tgtEl>
                                        <p:attrNameLst>
                                          <p:attrName>ppt_x</p:attrName>
                                        </p:attrNameLst>
                                      </p:cBhvr>
                                      <p:tavLst>
                                        <p:tav tm="0">
                                          <p:val>
                                            <p:strVal val="0-#ppt_w/2"/>
                                          </p:val>
                                        </p:tav>
                                        <p:tav tm="100000">
                                          <p:val>
                                            <p:strVal val="#ppt_x"/>
                                          </p:val>
                                        </p:tav>
                                      </p:tavLst>
                                    </p:anim>
                                    <p:anim calcmode="lin" valueType="num">
                                      <p:cBhvr additive="base">
                                        <p:cTn id="25" dur="500" fill="hold"/>
                                        <p:tgtEl>
                                          <p:spTgt spid="8219"/>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8500"/>
                            </p:stCondLst>
                            <p:childTnLst>
                              <p:par>
                                <p:cTn id="27" presetID="2" presetClass="entr" presetSubtype="1" fill="hold" grpId="0" nodeType="afterEffect">
                                  <p:stCondLst>
                                    <p:cond delay="2000"/>
                                  </p:stCondLst>
                                  <p:childTnLst>
                                    <p:set>
                                      <p:cBhvr>
                                        <p:cTn id="28" dur="1" fill="hold">
                                          <p:stCondLst>
                                            <p:cond delay="0"/>
                                          </p:stCondLst>
                                        </p:cTn>
                                        <p:tgtEl>
                                          <p:spTgt spid="8199"/>
                                        </p:tgtEl>
                                        <p:attrNameLst>
                                          <p:attrName>style.visibility</p:attrName>
                                        </p:attrNameLst>
                                      </p:cBhvr>
                                      <p:to>
                                        <p:strVal val="visible"/>
                                      </p:to>
                                    </p:set>
                                    <p:anim calcmode="lin" valueType="num">
                                      <p:cBhvr additive="base">
                                        <p:cTn id="29" dur="500" fill="hold"/>
                                        <p:tgtEl>
                                          <p:spTgt spid="8199"/>
                                        </p:tgtEl>
                                        <p:attrNameLst>
                                          <p:attrName>ppt_x</p:attrName>
                                        </p:attrNameLst>
                                      </p:cBhvr>
                                      <p:tavLst>
                                        <p:tav tm="0">
                                          <p:val>
                                            <p:strVal val="#ppt_x"/>
                                          </p:val>
                                        </p:tav>
                                        <p:tav tm="100000">
                                          <p:val>
                                            <p:strVal val="#ppt_x"/>
                                          </p:val>
                                        </p:tav>
                                      </p:tavLst>
                                    </p:anim>
                                    <p:anim calcmode="lin" valueType="num">
                                      <p:cBhvr additive="base">
                                        <p:cTn id="30" dur="500" fill="hold"/>
                                        <p:tgtEl>
                                          <p:spTgt spid="8199"/>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1000"/>
                            </p:stCondLst>
                            <p:childTnLst>
                              <p:par>
                                <p:cTn id="32" presetID="22" presetClass="entr" presetSubtype="1" fill="hold" grpId="0" nodeType="afterEffect">
                                  <p:stCondLst>
                                    <p:cond delay="0"/>
                                  </p:stCondLst>
                                  <p:childTnLst>
                                    <p:set>
                                      <p:cBhvr>
                                        <p:cTn id="33" dur="1" fill="hold">
                                          <p:stCondLst>
                                            <p:cond delay="0"/>
                                          </p:stCondLst>
                                        </p:cTn>
                                        <p:tgtEl>
                                          <p:spTgt spid="8206"/>
                                        </p:tgtEl>
                                        <p:attrNameLst>
                                          <p:attrName>style.visibility</p:attrName>
                                        </p:attrNameLst>
                                      </p:cBhvr>
                                      <p:to>
                                        <p:strVal val="visible"/>
                                      </p:to>
                                    </p:set>
                                    <p:animEffect transition="in" filter="wipe(up)">
                                      <p:cBhvr>
                                        <p:cTn id="34" dur="500"/>
                                        <p:tgtEl>
                                          <p:spTgt spid="8206"/>
                                        </p:tgtEl>
                                      </p:cBhvr>
                                    </p:animEffect>
                                  </p:childTnLst>
                                </p:cTn>
                              </p:par>
                            </p:childTnLst>
                          </p:cTn>
                        </p:par>
                        <p:par>
                          <p:cTn id="35" fill="hold" nodeType="afterGroup">
                            <p:stCondLst>
                              <p:cond delay="11500"/>
                            </p:stCondLst>
                            <p:childTnLst>
                              <p:par>
                                <p:cTn id="36" presetID="2" presetClass="entr" presetSubtype="4" fill="hold" grpId="0" nodeType="afterEffect">
                                  <p:stCondLst>
                                    <p:cond delay="2000"/>
                                  </p:stCondLst>
                                  <p:childTnLst>
                                    <p:set>
                                      <p:cBhvr>
                                        <p:cTn id="37" dur="1" fill="hold">
                                          <p:stCondLst>
                                            <p:cond delay="0"/>
                                          </p:stCondLst>
                                        </p:cTn>
                                        <p:tgtEl>
                                          <p:spTgt spid="8204"/>
                                        </p:tgtEl>
                                        <p:attrNameLst>
                                          <p:attrName>style.visibility</p:attrName>
                                        </p:attrNameLst>
                                      </p:cBhvr>
                                      <p:to>
                                        <p:strVal val="visible"/>
                                      </p:to>
                                    </p:set>
                                    <p:anim calcmode="lin" valueType="num">
                                      <p:cBhvr additive="base">
                                        <p:cTn id="38" dur="500" fill="hold"/>
                                        <p:tgtEl>
                                          <p:spTgt spid="8204"/>
                                        </p:tgtEl>
                                        <p:attrNameLst>
                                          <p:attrName>ppt_x</p:attrName>
                                        </p:attrNameLst>
                                      </p:cBhvr>
                                      <p:tavLst>
                                        <p:tav tm="0">
                                          <p:val>
                                            <p:strVal val="#ppt_x"/>
                                          </p:val>
                                        </p:tav>
                                        <p:tav tm="100000">
                                          <p:val>
                                            <p:strVal val="#ppt_x"/>
                                          </p:val>
                                        </p:tav>
                                      </p:tavLst>
                                    </p:anim>
                                    <p:anim calcmode="lin" valueType="num">
                                      <p:cBhvr additive="base">
                                        <p:cTn id="39" dur="500" fill="hold"/>
                                        <p:tgtEl>
                                          <p:spTgt spid="8204"/>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4000"/>
                            </p:stCondLst>
                            <p:childTnLst>
                              <p:par>
                                <p:cTn id="41" presetID="22" presetClass="entr" presetSubtype="4" fill="hold" grpId="0" nodeType="afterEffect">
                                  <p:stCondLst>
                                    <p:cond delay="0"/>
                                  </p:stCondLst>
                                  <p:childTnLst>
                                    <p:set>
                                      <p:cBhvr>
                                        <p:cTn id="42" dur="1" fill="hold">
                                          <p:stCondLst>
                                            <p:cond delay="0"/>
                                          </p:stCondLst>
                                        </p:cTn>
                                        <p:tgtEl>
                                          <p:spTgt spid="8212"/>
                                        </p:tgtEl>
                                        <p:attrNameLst>
                                          <p:attrName>style.visibility</p:attrName>
                                        </p:attrNameLst>
                                      </p:cBhvr>
                                      <p:to>
                                        <p:strVal val="visible"/>
                                      </p:to>
                                    </p:set>
                                    <p:animEffect transition="in" filter="wipe(down)">
                                      <p:cBhvr>
                                        <p:cTn id="43" dur="500"/>
                                        <p:tgtEl>
                                          <p:spTgt spid="8212"/>
                                        </p:tgtEl>
                                      </p:cBhvr>
                                    </p:animEffect>
                                  </p:childTnLst>
                                </p:cTn>
                              </p:par>
                            </p:childTnLst>
                          </p:cTn>
                        </p:par>
                        <p:par>
                          <p:cTn id="44" fill="hold" nodeType="afterGroup">
                            <p:stCondLst>
                              <p:cond delay="14500"/>
                            </p:stCondLst>
                            <p:childTnLst>
                              <p:par>
                                <p:cTn id="45" presetID="2" presetClass="entr" presetSubtype="8" fill="hold" grpId="0" nodeType="afterEffect">
                                  <p:stCondLst>
                                    <p:cond delay="2000"/>
                                  </p:stCondLst>
                                  <p:childTnLst>
                                    <p:set>
                                      <p:cBhvr>
                                        <p:cTn id="46" dur="1" fill="hold">
                                          <p:stCondLst>
                                            <p:cond delay="0"/>
                                          </p:stCondLst>
                                        </p:cTn>
                                        <p:tgtEl>
                                          <p:spTgt spid="8200"/>
                                        </p:tgtEl>
                                        <p:attrNameLst>
                                          <p:attrName>style.visibility</p:attrName>
                                        </p:attrNameLst>
                                      </p:cBhvr>
                                      <p:to>
                                        <p:strVal val="visible"/>
                                      </p:to>
                                    </p:set>
                                    <p:anim calcmode="lin" valueType="num">
                                      <p:cBhvr additive="base">
                                        <p:cTn id="47" dur="500" fill="hold"/>
                                        <p:tgtEl>
                                          <p:spTgt spid="8200"/>
                                        </p:tgtEl>
                                        <p:attrNameLst>
                                          <p:attrName>ppt_x</p:attrName>
                                        </p:attrNameLst>
                                      </p:cBhvr>
                                      <p:tavLst>
                                        <p:tav tm="0">
                                          <p:val>
                                            <p:strVal val="0-#ppt_w/2"/>
                                          </p:val>
                                        </p:tav>
                                        <p:tav tm="100000">
                                          <p:val>
                                            <p:strVal val="#ppt_x"/>
                                          </p:val>
                                        </p:tav>
                                      </p:tavLst>
                                    </p:anim>
                                    <p:anim calcmode="lin" valueType="num">
                                      <p:cBhvr additive="base">
                                        <p:cTn id="48" dur="500" fill="hold"/>
                                        <p:tgtEl>
                                          <p:spTgt spid="8200"/>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7000"/>
                            </p:stCondLst>
                            <p:childTnLst>
                              <p:par>
                                <p:cTn id="50" presetID="22" presetClass="entr" presetSubtype="1" fill="hold" grpId="0" nodeType="afterEffect">
                                  <p:stCondLst>
                                    <p:cond delay="0"/>
                                  </p:stCondLst>
                                  <p:childTnLst>
                                    <p:set>
                                      <p:cBhvr>
                                        <p:cTn id="51" dur="1" fill="hold">
                                          <p:stCondLst>
                                            <p:cond delay="0"/>
                                          </p:stCondLst>
                                        </p:cTn>
                                        <p:tgtEl>
                                          <p:spTgt spid="8209"/>
                                        </p:tgtEl>
                                        <p:attrNameLst>
                                          <p:attrName>style.visibility</p:attrName>
                                        </p:attrNameLst>
                                      </p:cBhvr>
                                      <p:to>
                                        <p:strVal val="visible"/>
                                      </p:to>
                                    </p:set>
                                    <p:animEffect transition="in" filter="wipe(up)">
                                      <p:cBhvr>
                                        <p:cTn id="52" dur="500"/>
                                        <p:tgtEl>
                                          <p:spTgt spid="8209"/>
                                        </p:tgtEl>
                                      </p:cBhvr>
                                    </p:animEffect>
                                  </p:childTnLst>
                                </p:cTn>
                              </p:par>
                            </p:childTnLst>
                          </p:cTn>
                        </p:par>
                        <p:par>
                          <p:cTn id="53" fill="hold" nodeType="afterGroup">
                            <p:stCondLst>
                              <p:cond delay="17500"/>
                            </p:stCondLst>
                            <p:childTnLst>
                              <p:par>
                                <p:cTn id="54" presetID="22" presetClass="entr" presetSubtype="8" fill="hold" grpId="0" nodeType="afterEffect">
                                  <p:stCondLst>
                                    <p:cond delay="0"/>
                                  </p:stCondLst>
                                  <p:childTnLst>
                                    <p:set>
                                      <p:cBhvr>
                                        <p:cTn id="55" dur="1" fill="hold">
                                          <p:stCondLst>
                                            <p:cond delay="0"/>
                                          </p:stCondLst>
                                        </p:cTn>
                                        <p:tgtEl>
                                          <p:spTgt spid="8210"/>
                                        </p:tgtEl>
                                        <p:attrNameLst>
                                          <p:attrName>style.visibility</p:attrName>
                                        </p:attrNameLst>
                                      </p:cBhvr>
                                      <p:to>
                                        <p:strVal val="visible"/>
                                      </p:to>
                                    </p:set>
                                    <p:animEffect transition="in" filter="wipe(left)">
                                      <p:cBhvr>
                                        <p:cTn id="56" dur="500"/>
                                        <p:tgtEl>
                                          <p:spTgt spid="8210"/>
                                        </p:tgtEl>
                                      </p:cBhvr>
                                    </p:animEffect>
                                  </p:childTnLst>
                                </p:cTn>
                              </p:par>
                            </p:childTnLst>
                          </p:cTn>
                        </p:par>
                        <p:par>
                          <p:cTn id="57" fill="hold" nodeType="afterGroup">
                            <p:stCondLst>
                              <p:cond delay="18000"/>
                            </p:stCondLst>
                            <p:childTnLst>
                              <p:par>
                                <p:cTn id="58" presetID="4" presetClass="entr" presetSubtype="32" fill="hold" grpId="0" nodeType="afterEffect">
                                  <p:stCondLst>
                                    <p:cond delay="2000"/>
                                  </p:stCondLst>
                                  <p:childTnLst>
                                    <p:set>
                                      <p:cBhvr>
                                        <p:cTn id="59" dur="1" fill="hold">
                                          <p:stCondLst>
                                            <p:cond delay="0"/>
                                          </p:stCondLst>
                                        </p:cTn>
                                        <p:tgtEl>
                                          <p:spTgt spid="8202"/>
                                        </p:tgtEl>
                                        <p:attrNameLst>
                                          <p:attrName>style.visibility</p:attrName>
                                        </p:attrNameLst>
                                      </p:cBhvr>
                                      <p:to>
                                        <p:strVal val="visible"/>
                                      </p:to>
                                    </p:set>
                                    <p:animEffect transition="in" filter="box(out)">
                                      <p:cBhvr>
                                        <p:cTn id="60" dur="500"/>
                                        <p:tgtEl>
                                          <p:spTgt spid="8202"/>
                                        </p:tgtEl>
                                      </p:cBhvr>
                                    </p:animEffect>
                                  </p:childTnLst>
                                </p:cTn>
                              </p:par>
                            </p:childTnLst>
                          </p:cTn>
                        </p:par>
                        <p:par>
                          <p:cTn id="61" fill="hold" nodeType="afterGroup">
                            <p:stCondLst>
                              <p:cond delay="20500"/>
                            </p:stCondLst>
                            <p:childTnLst>
                              <p:par>
                                <p:cTn id="62" presetID="22" presetClass="entr" presetSubtype="4" fill="hold" grpId="0" nodeType="afterEffect">
                                  <p:stCondLst>
                                    <p:cond delay="0"/>
                                  </p:stCondLst>
                                  <p:childTnLst>
                                    <p:set>
                                      <p:cBhvr>
                                        <p:cTn id="63" dur="1" fill="hold">
                                          <p:stCondLst>
                                            <p:cond delay="0"/>
                                          </p:stCondLst>
                                        </p:cTn>
                                        <p:tgtEl>
                                          <p:spTgt spid="8213"/>
                                        </p:tgtEl>
                                        <p:attrNameLst>
                                          <p:attrName>style.visibility</p:attrName>
                                        </p:attrNameLst>
                                      </p:cBhvr>
                                      <p:to>
                                        <p:strVal val="visible"/>
                                      </p:to>
                                    </p:set>
                                    <p:animEffect transition="in" filter="wipe(down)">
                                      <p:cBhvr>
                                        <p:cTn id="64" dur="500"/>
                                        <p:tgtEl>
                                          <p:spTgt spid="8213"/>
                                        </p:tgtEl>
                                      </p:cBhvr>
                                    </p:animEffect>
                                  </p:childTnLst>
                                </p:cTn>
                              </p:par>
                            </p:childTnLst>
                          </p:cTn>
                        </p:par>
                        <p:par>
                          <p:cTn id="65" fill="hold" nodeType="afterGroup">
                            <p:stCondLst>
                              <p:cond delay="21000"/>
                            </p:stCondLst>
                            <p:childTnLst>
                              <p:par>
                                <p:cTn id="66" presetID="22" presetClass="entr" presetSubtype="1"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500"/>
                                        <p:tgtEl>
                                          <p:spTgt spid="23"/>
                                        </p:tgtEl>
                                      </p:cBhvr>
                                    </p:animEffect>
                                  </p:childTnLst>
                                </p:cTn>
                              </p:par>
                            </p:childTnLst>
                          </p:cTn>
                        </p:par>
                        <p:par>
                          <p:cTn id="69" fill="hold" nodeType="afterGroup">
                            <p:stCondLst>
                              <p:cond delay="21500"/>
                            </p:stCondLst>
                            <p:childTnLst>
                              <p:par>
                                <p:cTn id="70" presetID="4" presetClass="entr" presetSubtype="32" fill="hold" grpId="0" nodeType="afterEffect">
                                  <p:stCondLst>
                                    <p:cond delay="2000"/>
                                  </p:stCondLst>
                                  <p:childTnLst>
                                    <p:set>
                                      <p:cBhvr>
                                        <p:cTn id="71" dur="1" fill="hold">
                                          <p:stCondLst>
                                            <p:cond delay="0"/>
                                          </p:stCondLst>
                                        </p:cTn>
                                        <p:tgtEl>
                                          <p:spTgt spid="24"/>
                                        </p:tgtEl>
                                        <p:attrNameLst>
                                          <p:attrName>style.visibility</p:attrName>
                                        </p:attrNameLst>
                                      </p:cBhvr>
                                      <p:to>
                                        <p:strVal val="visible"/>
                                      </p:to>
                                    </p:set>
                                    <p:animEffect transition="in" filter="box(out)">
                                      <p:cBhvr>
                                        <p:cTn id="72" dur="500"/>
                                        <p:tgtEl>
                                          <p:spTgt spid="24"/>
                                        </p:tgtEl>
                                      </p:cBhvr>
                                    </p:animEffect>
                                  </p:childTnLst>
                                </p:cTn>
                              </p:par>
                            </p:childTnLst>
                          </p:cTn>
                        </p:par>
                        <p:par>
                          <p:cTn id="73" fill="hold" nodeType="afterGroup">
                            <p:stCondLst>
                              <p:cond delay="24000"/>
                            </p:stCondLst>
                            <p:childTnLst>
                              <p:par>
                                <p:cTn id="74" presetID="22" presetClass="entr" presetSubtype="4"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nimBg="1" autoUpdateAnimBg="0"/>
      <p:bldP spid="8198" grpId="0" animBg="1" autoUpdateAnimBg="0"/>
      <p:bldP spid="8199" grpId="0" animBg="1" autoUpdateAnimBg="0"/>
      <p:bldP spid="8200" grpId="0" animBg="1" autoUpdateAnimBg="0"/>
      <p:bldP spid="8202" grpId="0" animBg="1" autoUpdateAnimBg="0"/>
      <p:bldP spid="8204" grpId="0" animBg="1" autoUpdateAnimBg="0"/>
      <p:bldP spid="8205" grpId="0" animBg="1"/>
      <p:bldP spid="8206" grpId="0" animBg="1"/>
      <p:bldP spid="8209" grpId="0" animBg="1"/>
      <p:bldP spid="8210" grpId="0" animBg="1"/>
      <p:bldP spid="8212" grpId="0" animBg="1"/>
      <p:bldP spid="8213" grpId="0" animBg="1"/>
      <p:bldP spid="8219" grpId="0" animBg="1" autoUpdateAnimBg="0"/>
      <p:bldP spid="23" grpId="0" animBg="1"/>
      <p:bldP spid="24" grpId="0" animBg="1" autoUpdateAnimBg="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66775" y="325438"/>
            <a:ext cx="10837863" cy="2708275"/>
          </a:xfrm>
          <a:ln>
            <a:solidFill>
              <a:srgbClr val="800000"/>
            </a:solidFill>
          </a:ln>
        </p:spPr>
        <p:txBody>
          <a:bodyPr rtlCol="0">
            <a:normAutofit fontScale="90000"/>
          </a:bodyPr>
          <a:lstStyle/>
          <a:p>
            <a:pPr eaLnBrk="1" fontAlgn="auto" hangingPunct="1">
              <a:spcAft>
                <a:spcPts val="0"/>
              </a:spcAft>
              <a:defRPr/>
            </a:pPr>
            <a:r>
              <a:rPr lang="en-US" sz="4600" dirty="0"/>
              <a:t/>
            </a:r>
            <a:br>
              <a:rPr lang="en-US" sz="4600" dirty="0"/>
            </a:br>
            <a:r>
              <a:rPr lang="en-US" dirty="0" smtClean="0"/>
              <a:t>COMPOUND SENTENCE:</a:t>
            </a:r>
            <a:r>
              <a:rPr lang="en-US" sz="4600" b="1" dirty="0"/>
              <a:t/>
            </a:r>
            <a:br>
              <a:rPr lang="en-US" sz="4600" b="1" dirty="0"/>
            </a:br>
            <a:r>
              <a:rPr lang="en-US" sz="5100" b="1" i="1" dirty="0"/>
              <a:t>COORDINATING </a:t>
            </a:r>
            <a:r>
              <a:rPr lang="en-US" sz="5100" b="1" i="1" dirty="0" smtClean="0"/>
              <a:t>CONJUNCTIONS AND CONJUNCTIVE ADVERBS</a:t>
            </a:r>
            <a:r>
              <a:rPr lang="en-US" sz="5100" b="1" dirty="0"/>
              <a:t/>
            </a:r>
            <a:br>
              <a:rPr lang="en-US" sz="5100" b="1" dirty="0"/>
            </a:br>
            <a:endParaRPr lang="en-US" dirty="0" smtClean="0"/>
          </a:p>
        </p:txBody>
      </p:sp>
      <p:sp>
        <p:nvSpPr>
          <p:cNvPr id="101379" name="Text Box 3"/>
          <p:cNvSpPr txBox="1">
            <a:spLocks noChangeArrowheads="1"/>
          </p:cNvSpPr>
          <p:nvPr/>
        </p:nvSpPr>
        <p:spPr bwMode="auto">
          <a:xfrm>
            <a:off x="4768850" y="3251200"/>
            <a:ext cx="30337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spcBef>
                <a:spcPct val="50000"/>
              </a:spcBef>
            </a:pPr>
            <a:endParaRPr lang="th-TH" altLang="en-US" sz="3400">
              <a:solidFill>
                <a:schemeClr val="tx1"/>
              </a:solidFill>
              <a:latin typeface="Times" pitchFamily="18" charset="0"/>
            </a:endParaRPr>
          </a:p>
        </p:txBody>
      </p:sp>
      <p:sp>
        <p:nvSpPr>
          <p:cNvPr id="34820" name="Text Box 4"/>
          <p:cNvSpPr txBox="1">
            <a:spLocks noChangeArrowheads="1"/>
          </p:cNvSpPr>
          <p:nvPr/>
        </p:nvSpPr>
        <p:spPr bwMode="auto">
          <a:xfrm>
            <a:off x="482600" y="3967163"/>
            <a:ext cx="21669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3400" b="1" spc="-150" dirty="0" smtClean="0">
                <a:solidFill>
                  <a:srgbClr val="FFFF00"/>
                </a:solidFill>
                <a:latin typeface="Arial Black" pitchFamily="34" charset="0"/>
              </a:rPr>
              <a:t>FOR</a:t>
            </a:r>
          </a:p>
          <a:p>
            <a:pPr>
              <a:spcBef>
                <a:spcPct val="50000"/>
              </a:spcBef>
              <a:buFontTx/>
              <a:buNone/>
              <a:defRPr/>
            </a:pPr>
            <a:r>
              <a:rPr lang="en-US" altLang="en-US" sz="3400" b="1" spc="-150" dirty="0" smtClean="0">
                <a:solidFill>
                  <a:srgbClr val="FFFF00"/>
                </a:solidFill>
                <a:latin typeface="Arial Black" pitchFamily="34" charset="0"/>
              </a:rPr>
              <a:t>AND</a:t>
            </a:r>
          </a:p>
          <a:p>
            <a:pPr>
              <a:spcBef>
                <a:spcPct val="50000"/>
              </a:spcBef>
              <a:buFontTx/>
              <a:buNone/>
              <a:defRPr/>
            </a:pPr>
            <a:r>
              <a:rPr lang="en-US" altLang="en-US" sz="3400" b="1" spc="-150" dirty="0" smtClean="0">
                <a:solidFill>
                  <a:srgbClr val="FFFF00"/>
                </a:solidFill>
                <a:latin typeface="Arial Black" pitchFamily="34" charset="0"/>
              </a:rPr>
              <a:t>NOR</a:t>
            </a:r>
          </a:p>
          <a:p>
            <a:pPr>
              <a:spcBef>
                <a:spcPct val="50000"/>
              </a:spcBef>
              <a:buFontTx/>
              <a:buNone/>
              <a:defRPr/>
            </a:pPr>
            <a:r>
              <a:rPr lang="en-US" altLang="en-US" sz="3400" b="1" spc="-150" dirty="0" smtClean="0">
                <a:solidFill>
                  <a:srgbClr val="FFFF00"/>
                </a:solidFill>
                <a:latin typeface="Arial Black" pitchFamily="34" charset="0"/>
              </a:rPr>
              <a:t>BUT</a:t>
            </a:r>
          </a:p>
          <a:p>
            <a:pPr>
              <a:spcBef>
                <a:spcPct val="50000"/>
              </a:spcBef>
              <a:buFontTx/>
              <a:buNone/>
              <a:defRPr/>
            </a:pPr>
            <a:r>
              <a:rPr lang="en-US" altLang="en-US" sz="3400" b="1" spc="-150" dirty="0" smtClean="0">
                <a:solidFill>
                  <a:srgbClr val="FFFF00"/>
                </a:solidFill>
                <a:latin typeface="Arial Black" pitchFamily="34" charset="0"/>
              </a:rPr>
              <a:t>OR</a:t>
            </a:r>
          </a:p>
          <a:p>
            <a:pPr>
              <a:spcBef>
                <a:spcPct val="50000"/>
              </a:spcBef>
              <a:buFontTx/>
              <a:buNone/>
              <a:defRPr/>
            </a:pPr>
            <a:r>
              <a:rPr lang="en-US" altLang="en-US" sz="3400" b="1" spc="-150" dirty="0" smtClean="0">
                <a:solidFill>
                  <a:srgbClr val="FFFF00"/>
                </a:solidFill>
                <a:latin typeface="Arial Black" pitchFamily="34" charset="0"/>
              </a:rPr>
              <a:t>YET</a:t>
            </a:r>
          </a:p>
          <a:p>
            <a:pPr>
              <a:spcBef>
                <a:spcPct val="50000"/>
              </a:spcBef>
              <a:buFontTx/>
              <a:buNone/>
              <a:defRPr/>
            </a:pPr>
            <a:r>
              <a:rPr lang="en-US" altLang="en-US" sz="3400" b="1" spc="-150" dirty="0" smtClean="0">
                <a:solidFill>
                  <a:srgbClr val="FFFF00"/>
                </a:solidFill>
                <a:latin typeface="Arial Black" pitchFamily="34" charset="0"/>
              </a:rPr>
              <a:t>SO</a:t>
            </a:r>
            <a:endParaRPr lang="en-US" altLang="en-US" sz="3400" spc="-150" dirty="0" smtClean="0">
              <a:solidFill>
                <a:srgbClr val="FFFF00"/>
              </a:solidFill>
              <a:latin typeface="Times" charset="0"/>
            </a:endParaRPr>
          </a:p>
        </p:txBody>
      </p:sp>
      <p:sp>
        <p:nvSpPr>
          <p:cNvPr id="101381" name="TextBox 1"/>
          <p:cNvSpPr txBox="1">
            <a:spLocks noChangeArrowheads="1"/>
          </p:cNvSpPr>
          <p:nvPr/>
        </p:nvSpPr>
        <p:spPr bwMode="auto">
          <a:xfrm>
            <a:off x="-25400" y="3225800"/>
            <a:ext cx="7196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a:t>Coordinating Conjunctions:</a:t>
            </a:r>
            <a:endParaRPr lang="en-US" altLang="en-US" b="1">
              <a:solidFill>
                <a:srgbClr val="FFFF00"/>
              </a:solidFill>
            </a:endParaRPr>
          </a:p>
        </p:txBody>
      </p:sp>
      <p:sp>
        <p:nvSpPr>
          <p:cNvPr id="101382" name="Rectangle 2"/>
          <p:cNvSpPr>
            <a:spLocks noChangeArrowheads="1"/>
          </p:cNvSpPr>
          <p:nvPr/>
        </p:nvSpPr>
        <p:spPr bwMode="auto">
          <a:xfrm>
            <a:off x="7112000" y="3963988"/>
            <a:ext cx="5715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spcBef>
                <a:spcPct val="50000"/>
              </a:spcBef>
            </a:pPr>
            <a:r>
              <a:rPr lang="en-US" altLang="en-US" sz="3400" dirty="0">
                <a:solidFill>
                  <a:srgbClr val="FFFF00"/>
                </a:solidFill>
                <a:latin typeface="Arial Black" pitchFamily="34" charset="0"/>
              </a:rPr>
              <a:t>MOREOVER</a:t>
            </a:r>
          </a:p>
          <a:p>
            <a:pPr eaLnBrk="1" hangingPunct="1">
              <a:spcBef>
                <a:spcPct val="50000"/>
              </a:spcBef>
            </a:pPr>
            <a:r>
              <a:rPr lang="en-US" altLang="en-US" sz="3400" dirty="0">
                <a:solidFill>
                  <a:srgbClr val="FFFF00"/>
                </a:solidFill>
                <a:latin typeface="Arial Black" pitchFamily="34" charset="0"/>
              </a:rPr>
              <a:t>OTHERWISE</a:t>
            </a:r>
          </a:p>
          <a:p>
            <a:pPr eaLnBrk="1" hangingPunct="1">
              <a:spcBef>
                <a:spcPct val="50000"/>
              </a:spcBef>
            </a:pPr>
            <a:r>
              <a:rPr lang="en-US" altLang="en-US" sz="3400" dirty="0">
                <a:solidFill>
                  <a:srgbClr val="FFFF00"/>
                </a:solidFill>
                <a:latin typeface="Arial Black" pitchFamily="34" charset="0"/>
              </a:rPr>
              <a:t>THEREFORE</a:t>
            </a:r>
          </a:p>
          <a:p>
            <a:pPr eaLnBrk="1" hangingPunct="1">
              <a:spcBef>
                <a:spcPct val="50000"/>
              </a:spcBef>
            </a:pPr>
            <a:r>
              <a:rPr lang="en-US" altLang="en-US" sz="3400" dirty="0">
                <a:solidFill>
                  <a:srgbClr val="FFFF00"/>
                </a:solidFill>
                <a:latin typeface="Arial Black" pitchFamily="34" charset="0"/>
              </a:rPr>
              <a:t>HOWEVER</a:t>
            </a:r>
          </a:p>
          <a:p>
            <a:pPr eaLnBrk="1" hangingPunct="1">
              <a:spcBef>
                <a:spcPct val="50000"/>
              </a:spcBef>
            </a:pPr>
            <a:r>
              <a:rPr lang="en-US" altLang="en-US" sz="3400" dirty="0">
                <a:solidFill>
                  <a:srgbClr val="FFFF00"/>
                </a:solidFill>
                <a:latin typeface="Arial Black" pitchFamily="34" charset="0"/>
              </a:rPr>
              <a:t>THEN</a:t>
            </a:r>
          </a:p>
          <a:p>
            <a:pPr eaLnBrk="1" hangingPunct="1">
              <a:spcBef>
                <a:spcPct val="50000"/>
              </a:spcBef>
            </a:pPr>
            <a:r>
              <a:rPr lang="en-US" altLang="en-US" sz="3400" dirty="0">
                <a:solidFill>
                  <a:srgbClr val="FFFF00"/>
                </a:solidFill>
                <a:latin typeface="Arial Black" pitchFamily="34" charset="0"/>
              </a:rPr>
              <a:t>FINALLY</a:t>
            </a:r>
          </a:p>
          <a:p>
            <a:pPr eaLnBrk="1" hangingPunct="1">
              <a:spcBef>
                <a:spcPct val="50000"/>
              </a:spcBef>
            </a:pPr>
            <a:endParaRPr lang="en-US" altLang="en-US" sz="3400" dirty="0">
              <a:solidFill>
                <a:srgbClr val="FFFF00"/>
              </a:solidFill>
              <a:latin typeface="Arial Black" pitchFamily="34" charset="0"/>
            </a:endParaRPr>
          </a:p>
        </p:txBody>
      </p:sp>
      <p:sp>
        <p:nvSpPr>
          <p:cNvPr id="101383" name="Rectangle 3"/>
          <p:cNvSpPr>
            <a:spLocks noChangeArrowheads="1"/>
          </p:cNvSpPr>
          <p:nvPr/>
        </p:nvSpPr>
        <p:spPr bwMode="auto">
          <a:xfrm>
            <a:off x="1930400" y="4613275"/>
            <a:ext cx="45386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a:t>otherwise know as </a:t>
            </a:r>
          </a:p>
          <a:p>
            <a:pPr eaLnBrk="1" hangingPunct="1"/>
            <a:r>
              <a:rPr lang="en-US" altLang="en-US" b="1">
                <a:solidFill>
                  <a:srgbClr val="FFFF00"/>
                </a:solidFill>
              </a:rPr>
              <a:t>FANBOYS</a:t>
            </a:r>
          </a:p>
        </p:txBody>
      </p:sp>
      <p:sp>
        <p:nvSpPr>
          <p:cNvPr id="101384" name="TextBox 8"/>
          <p:cNvSpPr txBox="1">
            <a:spLocks noChangeArrowheads="1"/>
          </p:cNvSpPr>
          <p:nvPr/>
        </p:nvSpPr>
        <p:spPr bwMode="auto">
          <a:xfrm>
            <a:off x="6102350" y="3206750"/>
            <a:ext cx="7196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a:t>Conjunctive Adverbs:</a:t>
            </a:r>
            <a:endParaRPr lang="en-US" altLang="en-US" b="1">
              <a:solidFill>
                <a:srgbClr val="FFFF00"/>
              </a:solidFill>
            </a:endParaRPr>
          </a:p>
        </p:txBody>
      </p:sp>
      <p:sp>
        <p:nvSpPr>
          <p:cNvPr id="101385" name="Rectangle 10"/>
          <p:cNvSpPr>
            <a:spLocks noChangeArrowheads="1"/>
          </p:cNvSpPr>
          <p:nvPr/>
        </p:nvSpPr>
        <p:spPr bwMode="auto">
          <a:xfrm>
            <a:off x="3868738" y="6705600"/>
            <a:ext cx="45386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a:t>These are just examples there are a lot more of these</a:t>
            </a:r>
            <a:endParaRPr lang="en-US" altLang="en-US" b="1">
              <a:solidFill>
                <a:srgbClr val="FFFF00"/>
              </a:solidFill>
            </a:endParaRPr>
          </a:p>
        </p:txBody>
      </p:sp>
      <p:cxnSp>
        <p:nvCxnSpPr>
          <p:cNvPr id="7" name="Straight Arrow Connector 6"/>
          <p:cNvCxnSpPr/>
          <p:nvPr/>
        </p:nvCxnSpPr>
        <p:spPr bwMode="auto">
          <a:xfrm flipV="1">
            <a:off x="7112000" y="5380038"/>
            <a:ext cx="1066800" cy="1325562"/>
          </a:xfrm>
          <a:prstGeom prst="straightConnector1">
            <a:avLst/>
          </a:prstGeom>
          <a:ln w="66675">
            <a:headEnd type="none" w="med" len="med"/>
            <a:tailEnd type="arrow"/>
          </a:ln>
          <a:extLst/>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70000" y="203200"/>
            <a:ext cx="10464800" cy="2997200"/>
          </a:xfrm>
        </p:spPr>
        <p:txBody>
          <a:bodyPr/>
          <a:lstStyle/>
          <a:p>
            <a:pPr eaLnBrk="1" hangingPunct="1"/>
            <a:r>
              <a:rPr lang="en-US" altLang="en-US" b="1" smtClean="0"/>
              <a:t>Compound Sentences: </a:t>
            </a:r>
            <a:br>
              <a:rPr lang="en-US" altLang="en-US" b="1" smtClean="0"/>
            </a:br>
            <a:r>
              <a:rPr lang="en-US" altLang="en-US" b="1" smtClean="0">
                <a:solidFill>
                  <a:srgbClr val="FFFF00"/>
                </a:solidFill>
              </a:rPr>
              <a:t>Conjunctive Adverbs</a:t>
            </a:r>
          </a:p>
        </p:txBody>
      </p:sp>
      <p:sp>
        <p:nvSpPr>
          <p:cNvPr id="8196" name="Rectangle 4"/>
          <p:cNvSpPr>
            <a:spLocks noChangeArrowheads="1"/>
          </p:cNvSpPr>
          <p:nvPr/>
        </p:nvSpPr>
        <p:spPr bwMode="auto">
          <a:xfrm>
            <a:off x="3033713" y="4810125"/>
            <a:ext cx="6516687" cy="981075"/>
          </a:xfrm>
          <a:prstGeom prst="rect">
            <a:avLst/>
          </a:prstGeom>
          <a:solidFill>
            <a:schemeClr val="tx2">
              <a:lumMod val="90000"/>
            </a:schemeClr>
          </a:solidFill>
          <a:ln w="9525">
            <a:solidFill>
              <a:schemeClr val="tx2">
                <a:lumMod val="25000"/>
              </a:schemeClr>
            </a:solidFill>
            <a:miter lim="800000"/>
            <a:headEnd/>
            <a:tailEnd/>
          </a:ln>
        </p:spPr>
        <p:txBody>
          <a:bodyPr lIns="130046" tIns="65023" rIns="130046" bIns="65023">
            <a:spAutoFit/>
          </a:bodyPr>
          <a:lstStyle/>
          <a:p>
            <a:pPr>
              <a:lnSpc>
                <a:spcPct val="120000"/>
              </a:lnSpc>
              <a:spcBef>
                <a:spcPct val="20000"/>
              </a:spcBef>
              <a:buClr>
                <a:schemeClr val="accent2"/>
              </a:buClr>
              <a:buSzPct val="75000"/>
              <a:buFont typeface="Wingdings" pitchFamily="2" charset="2"/>
              <a:buNone/>
              <a:defRPr/>
            </a:pPr>
            <a:r>
              <a:rPr lang="en-US" sz="4600" b="1" dirty="0">
                <a:solidFill>
                  <a:schemeClr val="tx1"/>
                </a:solidFill>
                <a:latin typeface="Times New Roman" pitchFamily="18" charset="0"/>
              </a:rPr>
              <a:t>“‘</a:t>
            </a:r>
            <a:r>
              <a:rPr lang="en-US" sz="4600" b="1" dirty="0">
                <a:solidFill>
                  <a:srgbClr val="294BD9"/>
                </a:solidFill>
                <a:latin typeface="Times New Roman" pitchFamily="18" charset="0"/>
              </a:rPr>
              <a:t>You</a:t>
            </a:r>
            <a:r>
              <a:rPr lang="en-US" sz="4600" b="1" dirty="0">
                <a:latin typeface="Times New Roman" pitchFamily="18" charset="0"/>
              </a:rPr>
              <a:t> </a:t>
            </a:r>
            <a:r>
              <a:rPr lang="en-US" sz="4600" b="1" dirty="0">
                <a:solidFill>
                  <a:srgbClr val="58A034"/>
                </a:solidFill>
                <a:latin typeface="Times New Roman" pitchFamily="18" charset="0"/>
              </a:rPr>
              <a:t>have</a:t>
            </a:r>
            <a:r>
              <a:rPr lang="en-US" sz="4600" b="1" dirty="0">
                <a:latin typeface="Times New Roman" pitchFamily="18" charset="0"/>
              </a:rPr>
              <a:t> </a:t>
            </a:r>
            <a:r>
              <a:rPr lang="en-US" sz="4600" b="1" dirty="0">
                <a:solidFill>
                  <a:srgbClr val="E400A8"/>
                </a:solidFill>
                <a:latin typeface="Times New Roman" pitchFamily="18" charset="0"/>
              </a:rPr>
              <a:t>a Porsche</a:t>
            </a:r>
            <a:r>
              <a:rPr lang="en-US" sz="4600" b="1" dirty="0">
                <a:solidFill>
                  <a:srgbClr val="FFFF00"/>
                </a:solidFill>
                <a:latin typeface="Times New Roman" pitchFamily="18" charset="0"/>
              </a:rPr>
              <a:t>,</a:t>
            </a:r>
            <a:r>
              <a:rPr lang="en-US" sz="4600" b="1" dirty="0">
                <a:latin typeface="Times New Roman" pitchFamily="18" charset="0"/>
              </a:rPr>
              <a:t> </a:t>
            </a:r>
          </a:p>
        </p:txBody>
      </p:sp>
      <p:sp>
        <p:nvSpPr>
          <p:cNvPr id="8197" name="Text Box 5"/>
          <p:cNvSpPr txBox="1">
            <a:spLocks noChangeArrowheads="1"/>
          </p:cNvSpPr>
          <p:nvPr/>
        </p:nvSpPr>
        <p:spPr bwMode="auto">
          <a:xfrm>
            <a:off x="1882775" y="7389813"/>
            <a:ext cx="10501313" cy="839787"/>
          </a:xfrm>
          <a:prstGeom prst="rect">
            <a:avLst/>
          </a:prstGeom>
          <a:solidFill>
            <a:schemeClr val="tx2">
              <a:lumMod val="90000"/>
            </a:schemeClr>
          </a:solidFill>
          <a:ln w="9525">
            <a:solidFill>
              <a:schemeClr val="tx2">
                <a:lumMod val="25000"/>
              </a:schemeClr>
            </a:solidFill>
            <a:miter lim="800000"/>
            <a:headEnd/>
            <a:tailEnd/>
          </a:ln>
        </p:spPr>
        <p:txBody>
          <a:bodyPr wrap="none" lIns="130046" tIns="65023" rIns="130046" bIns="65023">
            <a:spAutoFit/>
          </a:bodyPr>
          <a:lstStyle/>
          <a:p>
            <a:pPr>
              <a:defRPr/>
            </a:pPr>
            <a:r>
              <a:rPr lang="en-US" sz="4600" b="1" dirty="0">
                <a:solidFill>
                  <a:srgbClr val="FFFF00"/>
                </a:solidFill>
                <a:latin typeface="Times New Roman" pitchFamily="18" charset="0"/>
              </a:rPr>
              <a:t>moreover, </a:t>
            </a:r>
            <a:r>
              <a:rPr lang="en-US" sz="4600" b="1" dirty="0">
                <a:solidFill>
                  <a:srgbClr val="294BD9"/>
                </a:solidFill>
                <a:latin typeface="Times New Roman" pitchFamily="18" charset="0"/>
              </a:rPr>
              <a:t>Mom </a:t>
            </a:r>
            <a:r>
              <a:rPr lang="en-US" sz="4600" b="1" dirty="0">
                <a:solidFill>
                  <a:srgbClr val="58A034"/>
                </a:solidFill>
                <a:latin typeface="Times New Roman" pitchFamily="18" charset="0"/>
              </a:rPr>
              <a:t>has</a:t>
            </a:r>
            <a:r>
              <a:rPr lang="en-US" sz="4600" b="1" dirty="0">
                <a:latin typeface="Times New Roman" pitchFamily="18" charset="0"/>
              </a:rPr>
              <a:t> </a:t>
            </a:r>
            <a:r>
              <a:rPr lang="en-US" sz="4600" b="1" dirty="0">
                <a:solidFill>
                  <a:srgbClr val="E400A8"/>
                </a:solidFill>
                <a:latin typeface="Times New Roman" pitchFamily="18" charset="0"/>
              </a:rPr>
              <a:t>a Maserati</a:t>
            </a:r>
            <a:r>
              <a:rPr lang="en-US" sz="4600" b="1" dirty="0">
                <a:solidFill>
                  <a:schemeClr val="tx1"/>
                </a:solidFill>
                <a:latin typeface="Times New Roman" pitchFamily="18" charset="0"/>
              </a:rPr>
              <a:t>.’”(p. 51).</a:t>
            </a:r>
          </a:p>
        </p:txBody>
      </p:sp>
      <p:sp>
        <p:nvSpPr>
          <p:cNvPr id="8198" name="Text Box 6"/>
          <p:cNvSpPr txBox="1">
            <a:spLocks noChangeArrowheads="1"/>
          </p:cNvSpPr>
          <p:nvPr/>
        </p:nvSpPr>
        <p:spPr bwMode="auto">
          <a:xfrm>
            <a:off x="2466975" y="3717925"/>
            <a:ext cx="2206625" cy="7778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b="1">
                <a:solidFill>
                  <a:srgbClr val="294BD9"/>
                </a:solidFill>
              </a:rPr>
              <a:t>Subject</a:t>
            </a:r>
          </a:p>
        </p:txBody>
      </p:sp>
      <p:sp>
        <p:nvSpPr>
          <p:cNvPr id="8199" name="Text Box 7"/>
          <p:cNvSpPr txBox="1">
            <a:spLocks noChangeArrowheads="1"/>
          </p:cNvSpPr>
          <p:nvPr/>
        </p:nvSpPr>
        <p:spPr bwMode="auto">
          <a:xfrm>
            <a:off x="5072063" y="3657600"/>
            <a:ext cx="1430337" cy="7778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b="1">
                <a:solidFill>
                  <a:srgbClr val="58A034"/>
                </a:solidFill>
              </a:rPr>
              <a:t>Verb</a:t>
            </a:r>
          </a:p>
        </p:txBody>
      </p:sp>
      <p:sp>
        <p:nvSpPr>
          <p:cNvPr id="8200" name="Text Box 8"/>
          <p:cNvSpPr txBox="1">
            <a:spLocks noChangeArrowheads="1"/>
          </p:cNvSpPr>
          <p:nvPr/>
        </p:nvSpPr>
        <p:spPr bwMode="auto">
          <a:xfrm>
            <a:off x="149225" y="5891213"/>
            <a:ext cx="3079750" cy="1423987"/>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dirty="0">
                <a:solidFill>
                  <a:srgbClr val="FFFF00"/>
                </a:solidFill>
              </a:rPr>
              <a:t>Conjunctive</a:t>
            </a:r>
          </a:p>
          <a:p>
            <a:pPr>
              <a:defRPr/>
            </a:pPr>
            <a:r>
              <a:rPr lang="en-US" dirty="0">
                <a:solidFill>
                  <a:srgbClr val="FFFF00"/>
                </a:solidFill>
              </a:rPr>
              <a:t>Adverb</a:t>
            </a:r>
          </a:p>
        </p:txBody>
      </p:sp>
      <p:sp>
        <p:nvSpPr>
          <p:cNvPr id="8202" name="Text Box 10"/>
          <p:cNvSpPr txBox="1">
            <a:spLocks noChangeArrowheads="1"/>
          </p:cNvSpPr>
          <p:nvPr/>
        </p:nvSpPr>
        <p:spPr bwMode="auto">
          <a:xfrm>
            <a:off x="6502400" y="6575425"/>
            <a:ext cx="1887538" cy="655638"/>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Predicate</a:t>
            </a:r>
          </a:p>
        </p:txBody>
      </p:sp>
      <p:sp>
        <p:nvSpPr>
          <p:cNvPr id="8204" name="Text Box 12"/>
          <p:cNvSpPr txBox="1">
            <a:spLocks noChangeArrowheads="1"/>
          </p:cNvSpPr>
          <p:nvPr/>
        </p:nvSpPr>
        <p:spPr bwMode="auto">
          <a:xfrm>
            <a:off x="5524500" y="8686800"/>
            <a:ext cx="1206500" cy="654050"/>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sz="3400" b="1" dirty="0">
                <a:solidFill>
                  <a:srgbClr val="58A034"/>
                </a:solidFill>
              </a:rPr>
              <a:t>Verb</a:t>
            </a:r>
          </a:p>
        </p:txBody>
      </p:sp>
      <p:sp>
        <p:nvSpPr>
          <p:cNvPr id="8205" name="Line 13"/>
          <p:cNvSpPr>
            <a:spLocks noChangeShapeType="1"/>
          </p:cNvSpPr>
          <p:nvPr/>
        </p:nvSpPr>
        <p:spPr bwMode="auto">
          <a:xfrm>
            <a:off x="4164013" y="4495800"/>
            <a:ext cx="215900" cy="5334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06" name="Line 14"/>
          <p:cNvSpPr>
            <a:spLocks noChangeShapeType="1"/>
          </p:cNvSpPr>
          <p:nvPr/>
        </p:nvSpPr>
        <p:spPr bwMode="auto">
          <a:xfrm flipH="1">
            <a:off x="5643563" y="4435475"/>
            <a:ext cx="185737" cy="5937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09" name="Line 17"/>
          <p:cNvSpPr>
            <a:spLocks noChangeShapeType="1"/>
          </p:cNvSpPr>
          <p:nvPr/>
        </p:nvSpPr>
        <p:spPr bwMode="auto">
          <a:xfrm flipH="1">
            <a:off x="1016000" y="7307263"/>
            <a:ext cx="577850" cy="5413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10" name="Line 18"/>
          <p:cNvSpPr>
            <a:spLocks noChangeShapeType="1"/>
          </p:cNvSpPr>
          <p:nvPr/>
        </p:nvSpPr>
        <p:spPr bwMode="auto">
          <a:xfrm flipV="1">
            <a:off x="1016000" y="7848600"/>
            <a:ext cx="866775"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12" name="Line 20"/>
          <p:cNvSpPr>
            <a:spLocks noChangeShapeType="1"/>
          </p:cNvSpPr>
          <p:nvPr/>
        </p:nvSpPr>
        <p:spPr bwMode="auto">
          <a:xfrm rot="589523" flipH="1" flipV="1">
            <a:off x="6311900" y="8075613"/>
            <a:ext cx="117475" cy="6048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13" name="AutoShape 21"/>
          <p:cNvSpPr>
            <a:spLocks/>
          </p:cNvSpPr>
          <p:nvPr/>
        </p:nvSpPr>
        <p:spPr bwMode="auto">
          <a:xfrm rot="-5400000">
            <a:off x="6902451" y="3992562"/>
            <a:ext cx="781050" cy="4340225"/>
          </a:xfrm>
          <a:prstGeom prst="leftBrace">
            <a:avLst>
              <a:gd name="adj1" fmla="val 46308"/>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
        <p:nvSpPr>
          <p:cNvPr id="8219" name="Text Box 27"/>
          <p:cNvSpPr txBox="1">
            <a:spLocks noChangeArrowheads="1"/>
          </p:cNvSpPr>
          <p:nvPr/>
        </p:nvSpPr>
        <p:spPr bwMode="auto">
          <a:xfrm>
            <a:off x="3370263" y="8686800"/>
            <a:ext cx="1836737" cy="654050"/>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en-US" altLang="en-US" sz="3400" b="1" dirty="0" smtClean="0">
                <a:solidFill>
                  <a:srgbClr val="294BD9"/>
                </a:solidFill>
                <a:latin typeface="+mn-lt"/>
              </a:rPr>
              <a:t>Subject</a:t>
            </a:r>
          </a:p>
        </p:txBody>
      </p:sp>
      <p:sp>
        <p:nvSpPr>
          <p:cNvPr id="23" name="Line 13"/>
          <p:cNvSpPr>
            <a:spLocks noChangeShapeType="1"/>
          </p:cNvSpPr>
          <p:nvPr/>
        </p:nvSpPr>
        <p:spPr bwMode="auto">
          <a:xfrm flipV="1">
            <a:off x="4521200" y="8069263"/>
            <a:ext cx="531813" cy="6175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24" name="Text Box 10"/>
          <p:cNvSpPr txBox="1">
            <a:spLocks noChangeArrowheads="1"/>
          </p:cNvSpPr>
          <p:nvPr/>
        </p:nvSpPr>
        <p:spPr bwMode="auto">
          <a:xfrm>
            <a:off x="6977063" y="8870950"/>
            <a:ext cx="1887537" cy="654050"/>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Predicate</a:t>
            </a:r>
          </a:p>
        </p:txBody>
      </p:sp>
      <p:sp>
        <p:nvSpPr>
          <p:cNvPr id="25" name="AutoShape 21"/>
          <p:cNvSpPr>
            <a:spLocks/>
          </p:cNvSpPr>
          <p:nvPr/>
        </p:nvSpPr>
        <p:spPr bwMode="auto">
          <a:xfrm rot="-5400000">
            <a:off x="7222331" y="6369844"/>
            <a:ext cx="620713" cy="4340225"/>
          </a:xfrm>
          <a:prstGeom prst="leftBrace">
            <a:avLst>
              <a:gd name="adj1" fmla="val 46324"/>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196"/>
                                        </p:tgtEl>
                                        <p:attrNameLst>
                                          <p:attrName>style.visibility</p:attrName>
                                        </p:attrNameLst>
                                      </p:cBhvr>
                                      <p:to>
                                        <p:strVal val="visible"/>
                                      </p:to>
                                    </p:set>
                                    <p:animEffect transition="in" filter="wipe(left)">
                                      <p:cBhvr>
                                        <p:cTn id="7" dur="500"/>
                                        <p:tgtEl>
                                          <p:spTgt spid="8196"/>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8197"/>
                                        </p:tgtEl>
                                        <p:attrNameLst>
                                          <p:attrName>style.visibility</p:attrName>
                                        </p:attrNameLst>
                                      </p:cBhvr>
                                      <p:to>
                                        <p:strVal val="visible"/>
                                      </p:to>
                                    </p:set>
                                    <p:animEffect transition="in" filter="wipe(left)">
                                      <p:cBhvr>
                                        <p:cTn id="11" dur="500"/>
                                        <p:tgtEl>
                                          <p:spTgt spid="8197"/>
                                        </p:tgtEl>
                                      </p:cBhvr>
                                    </p:animEffect>
                                  </p:childTnLst>
                                </p:cTn>
                              </p:par>
                            </p:childTnLst>
                          </p:cTn>
                        </p:par>
                        <p:par>
                          <p:cTn id="12" fill="hold" nodeType="afterGroup">
                            <p:stCondLst>
                              <p:cond delay="3000"/>
                            </p:stCondLst>
                            <p:childTnLst>
                              <p:par>
                                <p:cTn id="13" presetID="2" presetClass="entr" presetSubtype="9" fill="hold" grpId="0" nodeType="afterEffect">
                                  <p:stCondLst>
                                    <p:cond delay="2000"/>
                                  </p:stCondLst>
                                  <p:childTnLst>
                                    <p:set>
                                      <p:cBhvr>
                                        <p:cTn id="14" dur="1" fill="hold">
                                          <p:stCondLst>
                                            <p:cond delay="0"/>
                                          </p:stCondLst>
                                        </p:cTn>
                                        <p:tgtEl>
                                          <p:spTgt spid="8198"/>
                                        </p:tgtEl>
                                        <p:attrNameLst>
                                          <p:attrName>style.visibility</p:attrName>
                                        </p:attrNameLst>
                                      </p:cBhvr>
                                      <p:to>
                                        <p:strVal val="visible"/>
                                      </p:to>
                                    </p:set>
                                    <p:anim calcmode="lin" valueType="num">
                                      <p:cBhvr additive="base">
                                        <p:cTn id="15" dur="500" fill="hold"/>
                                        <p:tgtEl>
                                          <p:spTgt spid="8198"/>
                                        </p:tgtEl>
                                        <p:attrNameLst>
                                          <p:attrName>ppt_x</p:attrName>
                                        </p:attrNameLst>
                                      </p:cBhvr>
                                      <p:tavLst>
                                        <p:tav tm="0">
                                          <p:val>
                                            <p:strVal val="0-#ppt_w/2"/>
                                          </p:val>
                                        </p:tav>
                                        <p:tav tm="100000">
                                          <p:val>
                                            <p:strVal val="#ppt_x"/>
                                          </p:val>
                                        </p:tav>
                                      </p:tavLst>
                                    </p:anim>
                                    <p:anim calcmode="lin" valueType="num">
                                      <p:cBhvr additive="base">
                                        <p:cTn id="16" dur="500" fill="hold"/>
                                        <p:tgtEl>
                                          <p:spTgt spid="8198"/>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5500"/>
                            </p:stCondLst>
                            <p:childTnLst>
                              <p:par>
                                <p:cTn id="18" presetID="22" presetClass="entr" presetSubtype="1" fill="hold" grpId="0" nodeType="afterEffect">
                                  <p:stCondLst>
                                    <p:cond delay="0"/>
                                  </p:stCondLst>
                                  <p:childTnLst>
                                    <p:set>
                                      <p:cBhvr>
                                        <p:cTn id="19" dur="1" fill="hold">
                                          <p:stCondLst>
                                            <p:cond delay="0"/>
                                          </p:stCondLst>
                                        </p:cTn>
                                        <p:tgtEl>
                                          <p:spTgt spid="8205"/>
                                        </p:tgtEl>
                                        <p:attrNameLst>
                                          <p:attrName>style.visibility</p:attrName>
                                        </p:attrNameLst>
                                      </p:cBhvr>
                                      <p:to>
                                        <p:strVal val="visible"/>
                                      </p:to>
                                    </p:set>
                                    <p:animEffect transition="in" filter="wipe(up)">
                                      <p:cBhvr>
                                        <p:cTn id="20" dur="500"/>
                                        <p:tgtEl>
                                          <p:spTgt spid="8205"/>
                                        </p:tgtEl>
                                      </p:cBhvr>
                                    </p:animEffect>
                                  </p:childTnLst>
                                </p:cTn>
                              </p:par>
                            </p:childTnLst>
                          </p:cTn>
                        </p:par>
                        <p:par>
                          <p:cTn id="21" fill="hold" nodeType="afterGroup">
                            <p:stCondLst>
                              <p:cond delay="6000"/>
                            </p:stCondLst>
                            <p:childTnLst>
                              <p:par>
                                <p:cTn id="22" presetID="2" presetClass="entr" presetSubtype="9" fill="hold" grpId="0" nodeType="afterEffect">
                                  <p:stCondLst>
                                    <p:cond delay="2000"/>
                                  </p:stCondLst>
                                  <p:childTnLst>
                                    <p:set>
                                      <p:cBhvr>
                                        <p:cTn id="23" dur="1" fill="hold">
                                          <p:stCondLst>
                                            <p:cond delay="0"/>
                                          </p:stCondLst>
                                        </p:cTn>
                                        <p:tgtEl>
                                          <p:spTgt spid="8219"/>
                                        </p:tgtEl>
                                        <p:attrNameLst>
                                          <p:attrName>style.visibility</p:attrName>
                                        </p:attrNameLst>
                                      </p:cBhvr>
                                      <p:to>
                                        <p:strVal val="visible"/>
                                      </p:to>
                                    </p:set>
                                    <p:anim calcmode="lin" valueType="num">
                                      <p:cBhvr additive="base">
                                        <p:cTn id="24" dur="500" fill="hold"/>
                                        <p:tgtEl>
                                          <p:spTgt spid="8219"/>
                                        </p:tgtEl>
                                        <p:attrNameLst>
                                          <p:attrName>ppt_x</p:attrName>
                                        </p:attrNameLst>
                                      </p:cBhvr>
                                      <p:tavLst>
                                        <p:tav tm="0">
                                          <p:val>
                                            <p:strVal val="0-#ppt_w/2"/>
                                          </p:val>
                                        </p:tav>
                                        <p:tav tm="100000">
                                          <p:val>
                                            <p:strVal val="#ppt_x"/>
                                          </p:val>
                                        </p:tav>
                                      </p:tavLst>
                                    </p:anim>
                                    <p:anim calcmode="lin" valueType="num">
                                      <p:cBhvr additive="base">
                                        <p:cTn id="25" dur="500" fill="hold"/>
                                        <p:tgtEl>
                                          <p:spTgt spid="8219"/>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8500"/>
                            </p:stCondLst>
                            <p:childTnLst>
                              <p:par>
                                <p:cTn id="27" presetID="2" presetClass="entr" presetSubtype="1" fill="hold" grpId="0" nodeType="afterEffect">
                                  <p:stCondLst>
                                    <p:cond delay="2000"/>
                                  </p:stCondLst>
                                  <p:childTnLst>
                                    <p:set>
                                      <p:cBhvr>
                                        <p:cTn id="28" dur="1" fill="hold">
                                          <p:stCondLst>
                                            <p:cond delay="0"/>
                                          </p:stCondLst>
                                        </p:cTn>
                                        <p:tgtEl>
                                          <p:spTgt spid="8199"/>
                                        </p:tgtEl>
                                        <p:attrNameLst>
                                          <p:attrName>style.visibility</p:attrName>
                                        </p:attrNameLst>
                                      </p:cBhvr>
                                      <p:to>
                                        <p:strVal val="visible"/>
                                      </p:to>
                                    </p:set>
                                    <p:anim calcmode="lin" valueType="num">
                                      <p:cBhvr additive="base">
                                        <p:cTn id="29" dur="500" fill="hold"/>
                                        <p:tgtEl>
                                          <p:spTgt spid="8199"/>
                                        </p:tgtEl>
                                        <p:attrNameLst>
                                          <p:attrName>ppt_x</p:attrName>
                                        </p:attrNameLst>
                                      </p:cBhvr>
                                      <p:tavLst>
                                        <p:tav tm="0">
                                          <p:val>
                                            <p:strVal val="#ppt_x"/>
                                          </p:val>
                                        </p:tav>
                                        <p:tav tm="100000">
                                          <p:val>
                                            <p:strVal val="#ppt_x"/>
                                          </p:val>
                                        </p:tav>
                                      </p:tavLst>
                                    </p:anim>
                                    <p:anim calcmode="lin" valueType="num">
                                      <p:cBhvr additive="base">
                                        <p:cTn id="30" dur="500" fill="hold"/>
                                        <p:tgtEl>
                                          <p:spTgt spid="8199"/>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1000"/>
                            </p:stCondLst>
                            <p:childTnLst>
                              <p:par>
                                <p:cTn id="32" presetID="22" presetClass="entr" presetSubtype="1" fill="hold" grpId="0" nodeType="afterEffect">
                                  <p:stCondLst>
                                    <p:cond delay="0"/>
                                  </p:stCondLst>
                                  <p:childTnLst>
                                    <p:set>
                                      <p:cBhvr>
                                        <p:cTn id="33" dur="1" fill="hold">
                                          <p:stCondLst>
                                            <p:cond delay="0"/>
                                          </p:stCondLst>
                                        </p:cTn>
                                        <p:tgtEl>
                                          <p:spTgt spid="8206"/>
                                        </p:tgtEl>
                                        <p:attrNameLst>
                                          <p:attrName>style.visibility</p:attrName>
                                        </p:attrNameLst>
                                      </p:cBhvr>
                                      <p:to>
                                        <p:strVal val="visible"/>
                                      </p:to>
                                    </p:set>
                                    <p:animEffect transition="in" filter="wipe(up)">
                                      <p:cBhvr>
                                        <p:cTn id="34" dur="500"/>
                                        <p:tgtEl>
                                          <p:spTgt spid="8206"/>
                                        </p:tgtEl>
                                      </p:cBhvr>
                                    </p:animEffect>
                                  </p:childTnLst>
                                </p:cTn>
                              </p:par>
                            </p:childTnLst>
                          </p:cTn>
                        </p:par>
                        <p:par>
                          <p:cTn id="35" fill="hold" nodeType="afterGroup">
                            <p:stCondLst>
                              <p:cond delay="11500"/>
                            </p:stCondLst>
                            <p:childTnLst>
                              <p:par>
                                <p:cTn id="36" presetID="2" presetClass="entr" presetSubtype="4" fill="hold" grpId="0" nodeType="afterEffect">
                                  <p:stCondLst>
                                    <p:cond delay="2000"/>
                                  </p:stCondLst>
                                  <p:childTnLst>
                                    <p:set>
                                      <p:cBhvr>
                                        <p:cTn id="37" dur="1" fill="hold">
                                          <p:stCondLst>
                                            <p:cond delay="0"/>
                                          </p:stCondLst>
                                        </p:cTn>
                                        <p:tgtEl>
                                          <p:spTgt spid="8204"/>
                                        </p:tgtEl>
                                        <p:attrNameLst>
                                          <p:attrName>style.visibility</p:attrName>
                                        </p:attrNameLst>
                                      </p:cBhvr>
                                      <p:to>
                                        <p:strVal val="visible"/>
                                      </p:to>
                                    </p:set>
                                    <p:anim calcmode="lin" valueType="num">
                                      <p:cBhvr additive="base">
                                        <p:cTn id="38" dur="500" fill="hold"/>
                                        <p:tgtEl>
                                          <p:spTgt spid="8204"/>
                                        </p:tgtEl>
                                        <p:attrNameLst>
                                          <p:attrName>ppt_x</p:attrName>
                                        </p:attrNameLst>
                                      </p:cBhvr>
                                      <p:tavLst>
                                        <p:tav tm="0">
                                          <p:val>
                                            <p:strVal val="#ppt_x"/>
                                          </p:val>
                                        </p:tav>
                                        <p:tav tm="100000">
                                          <p:val>
                                            <p:strVal val="#ppt_x"/>
                                          </p:val>
                                        </p:tav>
                                      </p:tavLst>
                                    </p:anim>
                                    <p:anim calcmode="lin" valueType="num">
                                      <p:cBhvr additive="base">
                                        <p:cTn id="39" dur="500" fill="hold"/>
                                        <p:tgtEl>
                                          <p:spTgt spid="8204"/>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4000"/>
                            </p:stCondLst>
                            <p:childTnLst>
                              <p:par>
                                <p:cTn id="41" presetID="22" presetClass="entr" presetSubtype="4" fill="hold" grpId="0" nodeType="afterEffect">
                                  <p:stCondLst>
                                    <p:cond delay="0"/>
                                  </p:stCondLst>
                                  <p:childTnLst>
                                    <p:set>
                                      <p:cBhvr>
                                        <p:cTn id="42" dur="1" fill="hold">
                                          <p:stCondLst>
                                            <p:cond delay="0"/>
                                          </p:stCondLst>
                                        </p:cTn>
                                        <p:tgtEl>
                                          <p:spTgt spid="8212"/>
                                        </p:tgtEl>
                                        <p:attrNameLst>
                                          <p:attrName>style.visibility</p:attrName>
                                        </p:attrNameLst>
                                      </p:cBhvr>
                                      <p:to>
                                        <p:strVal val="visible"/>
                                      </p:to>
                                    </p:set>
                                    <p:animEffect transition="in" filter="wipe(down)">
                                      <p:cBhvr>
                                        <p:cTn id="43" dur="500"/>
                                        <p:tgtEl>
                                          <p:spTgt spid="8212"/>
                                        </p:tgtEl>
                                      </p:cBhvr>
                                    </p:animEffect>
                                  </p:childTnLst>
                                </p:cTn>
                              </p:par>
                            </p:childTnLst>
                          </p:cTn>
                        </p:par>
                        <p:par>
                          <p:cTn id="44" fill="hold" nodeType="afterGroup">
                            <p:stCondLst>
                              <p:cond delay="14500"/>
                            </p:stCondLst>
                            <p:childTnLst>
                              <p:par>
                                <p:cTn id="45" presetID="2" presetClass="entr" presetSubtype="8" fill="hold" grpId="0" nodeType="afterEffect">
                                  <p:stCondLst>
                                    <p:cond delay="2000"/>
                                  </p:stCondLst>
                                  <p:childTnLst>
                                    <p:set>
                                      <p:cBhvr>
                                        <p:cTn id="46" dur="1" fill="hold">
                                          <p:stCondLst>
                                            <p:cond delay="0"/>
                                          </p:stCondLst>
                                        </p:cTn>
                                        <p:tgtEl>
                                          <p:spTgt spid="8200"/>
                                        </p:tgtEl>
                                        <p:attrNameLst>
                                          <p:attrName>style.visibility</p:attrName>
                                        </p:attrNameLst>
                                      </p:cBhvr>
                                      <p:to>
                                        <p:strVal val="visible"/>
                                      </p:to>
                                    </p:set>
                                    <p:anim calcmode="lin" valueType="num">
                                      <p:cBhvr additive="base">
                                        <p:cTn id="47" dur="500" fill="hold"/>
                                        <p:tgtEl>
                                          <p:spTgt spid="8200"/>
                                        </p:tgtEl>
                                        <p:attrNameLst>
                                          <p:attrName>ppt_x</p:attrName>
                                        </p:attrNameLst>
                                      </p:cBhvr>
                                      <p:tavLst>
                                        <p:tav tm="0">
                                          <p:val>
                                            <p:strVal val="0-#ppt_w/2"/>
                                          </p:val>
                                        </p:tav>
                                        <p:tav tm="100000">
                                          <p:val>
                                            <p:strVal val="#ppt_x"/>
                                          </p:val>
                                        </p:tav>
                                      </p:tavLst>
                                    </p:anim>
                                    <p:anim calcmode="lin" valueType="num">
                                      <p:cBhvr additive="base">
                                        <p:cTn id="48" dur="500" fill="hold"/>
                                        <p:tgtEl>
                                          <p:spTgt spid="8200"/>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7000"/>
                            </p:stCondLst>
                            <p:childTnLst>
                              <p:par>
                                <p:cTn id="50" presetID="22" presetClass="entr" presetSubtype="1" fill="hold" grpId="0" nodeType="afterEffect">
                                  <p:stCondLst>
                                    <p:cond delay="0"/>
                                  </p:stCondLst>
                                  <p:childTnLst>
                                    <p:set>
                                      <p:cBhvr>
                                        <p:cTn id="51" dur="1" fill="hold">
                                          <p:stCondLst>
                                            <p:cond delay="0"/>
                                          </p:stCondLst>
                                        </p:cTn>
                                        <p:tgtEl>
                                          <p:spTgt spid="8209"/>
                                        </p:tgtEl>
                                        <p:attrNameLst>
                                          <p:attrName>style.visibility</p:attrName>
                                        </p:attrNameLst>
                                      </p:cBhvr>
                                      <p:to>
                                        <p:strVal val="visible"/>
                                      </p:to>
                                    </p:set>
                                    <p:animEffect transition="in" filter="wipe(up)">
                                      <p:cBhvr>
                                        <p:cTn id="52" dur="500"/>
                                        <p:tgtEl>
                                          <p:spTgt spid="8209"/>
                                        </p:tgtEl>
                                      </p:cBhvr>
                                    </p:animEffect>
                                  </p:childTnLst>
                                </p:cTn>
                              </p:par>
                            </p:childTnLst>
                          </p:cTn>
                        </p:par>
                        <p:par>
                          <p:cTn id="53" fill="hold" nodeType="afterGroup">
                            <p:stCondLst>
                              <p:cond delay="17500"/>
                            </p:stCondLst>
                            <p:childTnLst>
                              <p:par>
                                <p:cTn id="54" presetID="22" presetClass="entr" presetSubtype="8" fill="hold" grpId="0" nodeType="afterEffect">
                                  <p:stCondLst>
                                    <p:cond delay="0"/>
                                  </p:stCondLst>
                                  <p:childTnLst>
                                    <p:set>
                                      <p:cBhvr>
                                        <p:cTn id="55" dur="1" fill="hold">
                                          <p:stCondLst>
                                            <p:cond delay="0"/>
                                          </p:stCondLst>
                                        </p:cTn>
                                        <p:tgtEl>
                                          <p:spTgt spid="8210"/>
                                        </p:tgtEl>
                                        <p:attrNameLst>
                                          <p:attrName>style.visibility</p:attrName>
                                        </p:attrNameLst>
                                      </p:cBhvr>
                                      <p:to>
                                        <p:strVal val="visible"/>
                                      </p:to>
                                    </p:set>
                                    <p:animEffect transition="in" filter="wipe(left)">
                                      <p:cBhvr>
                                        <p:cTn id="56" dur="500"/>
                                        <p:tgtEl>
                                          <p:spTgt spid="8210"/>
                                        </p:tgtEl>
                                      </p:cBhvr>
                                    </p:animEffect>
                                  </p:childTnLst>
                                </p:cTn>
                              </p:par>
                            </p:childTnLst>
                          </p:cTn>
                        </p:par>
                        <p:par>
                          <p:cTn id="57" fill="hold" nodeType="afterGroup">
                            <p:stCondLst>
                              <p:cond delay="18000"/>
                            </p:stCondLst>
                            <p:childTnLst>
                              <p:par>
                                <p:cTn id="58" presetID="4" presetClass="entr" presetSubtype="32" fill="hold" grpId="0" nodeType="afterEffect">
                                  <p:stCondLst>
                                    <p:cond delay="2000"/>
                                  </p:stCondLst>
                                  <p:childTnLst>
                                    <p:set>
                                      <p:cBhvr>
                                        <p:cTn id="59" dur="1" fill="hold">
                                          <p:stCondLst>
                                            <p:cond delay="0"/>
                                          </p:stCondLst>
                                        </p:cTn>
                                        <p:tgtEl>
                                          <p:spTgt spid="8202"/>
                                        </p:tgtEl>
                                        <p:attrNameLst>
                                          <p:attrName>style.visibility</p:attrName>
                                        </p:attrNameLst>
                                      </p:cBhvr>
                                      <p:to>
                                        <p:strVal val="visible"/>
                                      </p:to>
                                    </p:set>
                                    <p:animEffect transition="in" filter="box(out)">
                                      <p:cBhvr>
                                        <p:cTn id="60" dur="500"/>
                                        <p:tgtEl>
                                          <p:spTgt spid="8202"/>
                                        </p:tgtEl>
                                      </p:cBhvr>
                                    </p:animEffect>
                                  </p:childTnLst>
                                </p:cTn>
                              </p:par>
                            </p:childTnLst>
                          </p:cTn>
                        </p:par>
                        <p:par>
                          <p:cTn id="61" fill="hold" nodeType="afterGroup">
                            <p:stCondLst>
                              <p:cond delay="20500"/>
                            </p:stCondLst>
                            <p:childTnLst>
                              <p:par>
                                <p:cTn id="62" presetID="22" presetClass="entr" presetSubtype="4" fill="hold" grpId="0" nodeType="afterEffect">
                                  <p:stCondLst>
                                    <p:cond delay="0"/>
                                  </p:stCondLst>
                                  <p:childTnLst>
                                    <p:set>
                                      <p:cBhvr>
                                        <p:cTn id="63" dur="1" fill="hold">
                                          <p:stCondLst>
                                            <p:cond delay="0"/>
                                          </p:stCondLst>
                                        </p:cTn>
                                        <p:tgtEl>
                                          <p:spTgt spid="8213"/>
                                        </p:tgtEl>
                                        <p:attrNameLst>
                                          <p:attrName>style.visibility</p:attrName>
                                        </p:attrNameLst>
                                      </p:cBhvr>
                                      <p:to>
                                        <p:strVal val="visible"/>
                                      </p:to>
                                    </p:set>
                                    <p:animEffect transition="in" filter="wipe(down)">
                                      <p:cBhvr>
                                        <p:cTn id="64" dur="500"/>
                                        <p:tgtEl>
                                          <p:spTgt spid="8213"/>
                                        </p:tgtEl>
                                      </p:cBhvr>
                                    </p:animEffect>
                                  </p:childTnLst>
                                </p:cTn>
                              </p:par>
                            </p:childTnLst>
                          </p:cTn>
                        </p:par>
                        <p:par>
                          <p:cTn id="65" fill="hold" nodeType="afterGroup">
                            <p:stCondLst>
                              <p:cond delay="21000"/>
                            </p:stCondLst>
                            <p:childTnLst>
                              <p:par>
                                <p:cTn id="66" presetID="22" presetClass="entr" presetSubtype="1"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500"/>
                                        <p:tgtEl>
                                          <p:spTgt spid="23"/>
                                        </p:tgtEl>
                                      </p:cBhvr>
                                    </p:animEffect>
                                  </p:childTnLst>
                                </p:cTn>
                              </p:par>
                            </p:childTnLst>
                          </p:cTn>
                        </p:par>
                        <p:par>
                          <p:cTn id="69" fill="hold" nodeType="afterGroup">
                            <p:stCondLst>
                              <p:cond delay="21500"/>
                            </p:stCondLst>
                            <p:childTnLst>
                              <p:par>
                                <p:cTn id="70" presetID="4" presetClass="entr" presetSubtype="32" fill="hold" grpId="0" nodeType="afterEffect">
                                  <p:stCondLst>
                                    <p:cond delay="2000"/>
                                  </p:stCondLst>
                                  <p:childTnLst>
                                    <p:set>
                                      <p:cBhvr>
                                        <p:cTn id="71" dur="1" fill="hold">
                                          <p:stCondLst>
                                            <p:cond delay="0"/>
                                          </p:stCondLst>
                                        </p:cTn>
                                        <p:tgtEl>
                                          <p:spTgt spid="24"/>
                                        </p:tgtEl>
                                        <p:attrNameLst>
                                          <p:attrName>style.visibility</p:attrName>
                                        </p:attrNameLst>
                                      </p:cBhvr>
                                      <p:to>
                                        <p:strVal val="visible"/>
                                      </p:to>
                                    </p:set>
                                    <p:animEffect transition="in" filter="box(out)">
                                      <p:cBhvr>
                                        <p:cTn id="72" dur="500"/>
                                        <p:tgtEl>
                                          <p:spTgt spid="24"/>
                                        </p:tgtEl>
                                      </p:cBhvr>
                                    </p:animEffect>
                                  </p:childTnLst>
                                </p:cTn>
                              </p:par>
                            </p:childTnLst>
                          </p:cTn>
                        </p:par>
                        <p:par>
                          <p:cTn id="73" fill="hold" nodeType="afterGroup">
                            <p:stCondLst>
                              <p:cond delay="24000"/>
                            </p:stCondLst>
                            <p:childTnLst>
                              <p:par>
                                <p:cTn id="74" presetID="22" presetClass="entr" presetSubtype="4"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7" grpId="0" animBg="1" autoUpdateAnimBg="0"/>
      <p:bldP spid="8198" grpId="0" animBg="1" autoUpdateAnimBg="0"/>
      <p:bldP spid="8199" grpId="0" animBg="1" autoUpdateAnimBg="0"/>
      <p:bldP spid="8200" grpId="0" animBg="1" autoUpdateAnimBg="0"/>
      <p:bldP spid="8202" grpId="0" animBg="1" autoUpdateAnimBg="0"/>
      <p:bldP spid="8204" grpId="0" animBg="1" autoUpdateAnimBg="0"/>
      <p:bldP spid="8205" grpId="0" animBg="1"/>
      <p:bldP spid="8206" grpId="0" animBg="1"/>
      <p:bldP spid="8209" grpId="0" animBg="1"/>
      <p:bldP spid="8210" grpId="0" animBg="1"/>
      <p:bldP spid="8212" grpId="0" animBg="1"/>
      <p:bldP spid="8213" grpId="0" animBg="1"/>
      <p:bldP spid="8219" grpId="0" animBg="1" autoUpdateAnimBg="0"/>
      <p:bldP spid="23" grpId="0" animBg="1"/>
      <p:bldP spid="24" grpId="0" animBg="1" autoUpdateAnimBg="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270000" y="203200"/>
            <a:ext cx="10464800" cy="2997200"/>
          </a:xfrm>
        </p:spPr>
        <p:txBody>
          <a:bodyPr/>
          <a:lstStyle/>
          <a:p>
            <a:pPr eaLnBrk="1" hangingPunct="1"/>
            <a:r>
              <a:rPr lang="en-US" altLang="en-US" b="1" smtClean="0"/>
              <a:t>Compound Sentences: </a:t>
            </a:r>
            <a:br>
              <a:rPr lang="en-US" altLang="en-US" b="1" smtClean="0"/>
            </a:br>
            <a:r>
              <a:rPr lang="en-US" altLang="en-US" b="1" smtClean="0">
                <a:solidFill>
                  <a:srgbClr val="FFFF00"/>
                </a:solidFill>
              </a:rPr>
              <a:t>Semi-colons</a:t>
            </a:r>
          </a:p>
        </p:txBody>
      </p:sp>
      <p:sp>
        <p:nvSpPr>
          <p:cNvPr id="8196" name="Rectangle 4"/>
          <p:cNvSpPr>
            <a:spLocks noChangeArrowheads="1"/>
          </p:cNvSpPr>
          <p:nvPr/>
        </p:nvSpPr>
        <p:spPr bwMode="auto">
          <a:xfrm>
            <a:off x="482600" y="4810125"/>
            <a:ext cx="12268200" cy="889000"/>
          </a:xfrm>
          <a:prstGeom prst="rect">
            <a:avLst/>
          </a:prstGeom>
          <a:solidFill>
            <a:schemeClr val="tx2">
              <a:lumMod val="90000"/>
            </a:schemeClr>
          </a:solidFill>
          <a:ln w="9525">
            <a:solidFill>
              <a:schemeClr val="tx2">
                <a:lumMod val="25000"/>
              </a:schemeClr>
            </a:solidFill>
            <a:miter lim="800000"/>
            <a:headEnd/>
            <a:tailEnd/>
          </a:ln>
        </p:spPr>
        <p:txBody>
          <a:bodyPr lIns="130046" tIns="65023" rIns="130046" bIns="65023">
            <a:spAutoFit/>
          </a:bodyPr>
          <a:lstStyle/>
          <a:p>
            <a:pPr algn="l">
              <a:lnSpc>
                <a:spcPct val="120000"/>
              </a:lnSpc>
              <a:spcBef>
                <a:spcPct val="20000"/>
              </a:spcBef>
              <a:buClr>
                <a:schemeClr val="accent2"/>
              </a:buClr>
              <a:buSzPct val="75000"/>
              <a:defRPr/>
            </a:pPr>
            <a:r>
              <a:rPr lang="en-US" sz="4100" b="1" dirty="0">
                <a:solidFill>
                  <a:schemeClr val="tx1"/>
                </a:solidFill>
                <a:latin typeface="Times New Roman" pitchFamily="18" charset="0"/>
              </a:rPr>
              <a:t>“‘</a:t>
            </a:r>
            <a:r>
              <a:rPr lang="en-US" sz="4100" b="1" dirty="0">
                <a:solidFill>
                  <a:srgbClr val="294BD9"/>
                </a:solidFill>
                <a:latin typeface="Times New Roman" pitchFamily="18" charset="0"/>
              </a:rPr>
              <a:t>You</a:t>
            </a:r>
            <a:r>
              <a:rPr lang="en-US" sz="4100" b="1" dirty="0">
                <a:latin typeface="Times New Roman" pitchFamily="18" charset="0"/>
              </a:rPr>
              <a:t> </a:t>
            </a:r>
            <a:r>
              <a:rPr lang="en-US" sz="4100" b="1" dirty="0">
                <a:solidFill>
                  <a:srgbClr val="58A034"/>
                </a:solidFill>
                <a:latin typeface="Times New Roman" pitchFamily="18" charset="0"/>
              </a:rPr>
              <a:t>have</a:t>
            </a:r>
            <a:r>
              <a:rPr lang="en-US" sz="4100" b="1" dirty="0">
                <a:latin typeface="Times New Roman" pitchFamily="18" charset="0"/>
              </a:rPr>
              <a:t> </a:t>
            </a:r>
            <a:r>
              <a:rPr lang="en-US" sz="4100" b="1" dirty="0">
                <a:solidFill>
                  <a:srgbClr val="E400A8"/>
                </a:solidFill>
                <a:latin typeface="Times New Roman" pitchFamily="18" charset="0"/>
              </a:rPr>
              <a:t>a Porsche</a:t>
            </a:r>
            <a:r>
              <a:rPr lang="en-US" sz="4100" b="1" dirty="0">
                <a:solidFill>
                  <a:srgbClr val="FFFF00"/>
                </a:solidFill>
                <a:latin typeface="Times New Roman" pitchFamily="18" charset="0"/>
              </a:rPr>
              <a:t>;</a:t>
            </a:r>
            <a:r>
              <a:rPr lang="en-US" sz="4100" b="1" dirty="0">
                <a:solidFill>
                  <a:srgbClr val="E400A8"/>
                </a:solidFill>
                <a:latin typeface="Times New Roman" pitchFamily="18" charset="0"/>
              </a:rPr>
              <a:t> </a:t>
            </a:r>
            <a:r>
              <a:rPr lang="en-US" sz="4100" b="1" dirty="0">
                <a:solidFill>
                  <a:srgbClr val="294BD9"/>
                </a:solidFill>
                <a:latin typeface="Times New Roman" pitchFamily="18" charset="0"/>
              </a:rPr>
              <a:t>Mom </a:t>
            </a:r>
            <a:r>
              <a:rPr lang="en-US" sz="4100" b="1" dirty="0">
                <a:solidFill>
                  <a:srgbClr val="58A034"/>
                </a:solidFill>
                <a:latin typeface="Times New Roman" pitchFamily="18" charset="0"/>
              </a:rPr>
              <a:t>has</a:t>
            </a:r>
            <a:r>
              <a:rPr lang="en-US" sz="4100" b="1" dirty="0">
                <a:latin typeface="Times New Roman" pitchFamily="18" charset="0"/>
              </a:rPr>
              <a:t> </a:t>
            </a:r>
            <a:r>
              <a:rPr lang="en-US" sz="4100" b="1" dirty="0">
                <a:solidFill>
                  <a:srgbClr val="E400A8"/>
                </a:solidFill>
                <a:latin typeface="Times New Roman" pitchFamily="18" charset="0"/>
              </a:rPr>
              <a:t>a Maserati</a:t>
            </a:r>
            <a:r>
              <a:rPr lang="en-US" sz="4100" b="1" dirty="0">
                <a:solidFill>
                  <a:schemeClr val="tx1"/>
                </a:solidFill>
                <a:latin typeface="Times New Roman" pitchFamily="18" charset="0"/>
              </a:rPr>
              <a:t>.’”(p. 51).</a:t>
            </a:r>
          </a:p>
        </p:txBody>
      </p:sp>
      <p:sp>
        <p:nvSpPr>
          <p:cNvPr id="8198" name="Text Box 6"/>
          <p:cNvSpPr txBox="1">
            <a:spLocks noChangeArrowheads="1"/>
          </p:cNvSpPr>
          <p:nvPr/>
        </p:nvSpPr>
        <p:spPr bwMode="auto">
          <a:xfrm>
            <a:off x="254000" y="3717925"/>
            <a:ext cx="2206625" cy="7778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b="1">
                <a:solidFill>
                  <a:srgbClr val="294BD9"/>
                </a:solidFill>
              </a:rPr>
              <a:t>Subject</a:t>
            </a:r>
          </a:p>
        </p:txBody>
      </p:sp>
      <p:sp>
        <p:nvSpPr>
          <p:cNvPr id="8199" name="Text Box 7"/>
          <p:cNvSpPr txBox="1">
            <a:spLocks noChangeArrowheads="1"/>
          </p:cNvSpPr>
          <p:nvPr/>
        </p:nvSpPr>
        <p:spPr bwMode="auto">
          <a:xfrm>
            <a:off x="2692400" y="3657600"/>
            <a:ext cx="1430338" cy="7778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b="1">
                <a:solidFill>
                  <a:srgbClr val="58A034"/>
                </a:solidFill>
              </a:rPr>
              <a:t>Verb</a:t>
            </a:r>
          </a:p>
        </p:txBody>
      </p:sp>
      <p:sp>
        <p:nvSpPr>
          <p:cNvPr id="8200" name="Text Box 8"/>
          <p:cNvSpPr txBox="1">
            <a:spLocks noChangeArrowheads="1"/>
          </p:cNvSpPr>
          <p:nvPr/>
        </p:nvSpPr>
        <p:spPr bwMode="auto">
          <a:xfrm>
            <a:off x="4749800" y="3505200"/>
            <a:ext cx="2779713" cy="777875"/>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dirty="0">
                <a:solidFill>
                  <a:srgbClr val="FFFF00"/>
                </a:solidFill>
              </a:rPr>
              <a:t>Semicolon</a:t>
            </a:r>
          </a:p>
        </p:txBody>
      </p:sp>
      <p:sp>
        <p:nvSpPr>
          <p:cNvPr id="8202" name="Text Box 10"/>
          <p:cNvSpPr txBox="1">
            <a:spLocks noChangeArrowheads="1"/>
          </p:cNvSpPr>
          <p:nvPr/>
        </p:nvSpPr>
        <p:spPr bwMode="auto">
          <a:xfrm>
            <a:off x="2692400" y="6432550"/>
            <a:ext cx="1887538" cy="654050"/>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Predicate</a:t>
            </a:r>
          </a:p>
        </p:txBody>
      </p:sp>
      <p:sp>
        <p:nvSpPr>
          <p:cNvPr id="8204" name="Text Box 12"/>
          <p:cNvSpPr txBox="1">
            <a:spLocks noChangeArrowheads="1"/>
          </p:cNvSpPr>
          <p:nvPr/>
        </p:nvSpPr>
        <p:spPr bwMode="auto">
          <a:xfrm>
            <a:off x="7048500" y="6651625"/>
            <a:ext cx="1206500" cy="655638"/>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sz="3400" b="1" dirty="0">
                <a:solidFill>
                  <a:srgbClr val="58A034"/>
                </a:solidFill>
              </a:rPr>
              <a:t>Verb</a:t>
            </a:r>
          </a:p>
        </p:txBody>
      </p:sp>
      <p:sp>
        <p:nvSpPr>
          <p:cNvPr id="8205" name="Line 13"/>
          <p:cNvSpPr>
            <a:spLocks noChangeShapeType="1"/>
          </p:cNvSpPr>
          <p:nvPr/>
        </p:nvSpPr>
        <p:spPr bwMode="auto">
          <a:xfrm>
            <a:off x="1244600" y="4495800"/>
            <a:ext cx="217488" cy="5334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06" name="Line 14"/>
          <p:cNvSpPr>
            <a:spLocks noChangeShapeType="1"/>
          </p:cNvSpPr>
          <p:nvPr/>
        </p:nvSpPr>
        <p:spPr bwMode="auto">
          <a:xfrm flipH="1">
            <a:off x="2921000" y="4495800"/>
            <a:ext cx="185738" cy="5334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12" name="Line 20"/>
          <p:cNvSpPr>
            <a:spLocks noChangeShapeType="1"/>
          </p:cNvSpPr>
          <p:nvPr/>
        </p:nvSpPr>
        <p:spPr bwMode="auto">
          <a:xfrm rot="589523" flipH="1" flipV="1">
            <a:off x="7334250" y="5624513"/>
            <a:ext cx="282575" cy="101123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8213" name="AutoShape 21"/>
          <p:cNvSpPr>
            <a:spLocks/>
          </p:cNvSpPr>
          <p:nvPr/>
        </p:nvSpPr>
        <p:spPr bwMode="auto">
          <a:xfrm rot="-5400000">
            <a:off x="3263107" y="4296568"/>
            <a:ext cx="781050" cy="3402013"/>
          </a:xfrm>
          <a:prstGeom prst="leftBrace">
            <a:avLst>
              <a:gd name="adj1" fmla="val 4629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
        <p:nvSpPr>
          <p:cNvPr id="8219" name="Text Box 27"/>
          <p:cNvSpPr txBox="1">
            <a:spLocks noChangeArrowheads="1"/>
          </p:cNvSpPr>
          <p:nvPr/>
        </p:nvSpPr>
        <p:spPr bwMode="auto">
          <a:xfrm>
            <a:off x="5072063" y="6326188"/>
            <a:ext cx="1838325" cy="655637"/>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en-US" altLang="en-US" sz="3400" b="1" dirty="0" smtClean="0">
                <a:solidFill>
                  <a:srgbClr val="294BD9"/>
                </a:solidFill>
                <a:latin typeface="+mn-lt"/>
              </a:rPr>
              <a:t>Subject</a:t>
            </a:r>
          </a:p>
        </p:txBody>
      </p:sp>
      <p:sp>
        <p:nvSpPr>
          <p:cNvPr id="23" name="Line 13"/>
          <p:cNvSpPr>
            <a:spLocks noChangeShapeType="1"/>
          </p:cNvSpPr>
          <p:nvPr/>
        </p:nvSpPr>
        <p:spPr bwMode="auto">
          <a:xfrm flipV="1">
            <a:off x="5832475" y="5649913"/>
            <a:ext cx="531813" cy="6953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
        <p:nvSpPr>
          <p:cNvPr id="24" name="Text Box 10"/>
          <p:cNvSpPr txBox="1">
            <a:spLocks noChangeArrowheads="1"/>
          </p:cNvSpPr>
          <p:nvPr/>
        </p:nvSpPr>
        <p:spPr bwMode="auto">
          <a:xfrm>
            <a:off x="8348663" y="6356350"/>
            <a:ext cx="1887537" cy="654050"/>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r>
              <a:rPr lang="en-US" altLang="en-US" sz="3400">
                <a:solidFill>
                  <a:schemeClr val="tx1"/>
                </a:solidFill>
                <a:latin typeface="Times" pitchFamily="18" charset="0"/>
              </a:rPr>
              <a:t>Predicate</a:t>
            </a:r>
          </a:p>
        </p:txBody>
      </p:sp>
      <p:sp>
        <p:nvSpPr>
          <p:cNvPr id="25" name="AutoShape 21"/>
          <p:cNvSpPr>
            <a:spLocks/>
          </p:cNvSpPr>
          <p:nvPr/>
        </p:nvSpPr>
        <p:spPr bwMode="auto">
          <a:xfrm rot="-5400000">
            <a:off x="8325643" y="4377532"/>
            <a:ext cx="620713" cy="3200400"/>
          </a:xfrm>
          <a:prstGeom prst="leftBrace">
            <a:avLst>
              <a:gd name="adj1" fmla="val 46332"/>
              <a:gd name="adj2" fmla="val 66569"/>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es-ES" altLang="en-US" sz="3400">
              <a:solidFill>
                <a:schemeClr val="tx1"/>
              </a:solidFill>
              <a:latin typeface="Times" pitchFamily="18" charset="0"/>
            </a:endParaRPr>
          </a:p>
        </p:txBody>
      </p:sp>
      <p:sp>
        <p:nvSpPr>
          <p:cNvPr id="20" name="Line 14"/>
          <p:cNvSpPr>
            <a:spLocks noChangeShapeType="1"/>
          </p:cNvSpPr>
          <p:nvPr/>
        </p:nvSpPr>
        <p:spPr bwMode="auto">
          <a:xfrm flipH="1">
            <a:off x="5435600" y="4283075"/>
            <a:ext cx="0" cy="8223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196"/>
                                        </p:tgtEl>
                                        <p:attrNameLst>
                                          <p:attrName>style.visibility</p:attrName>
                                        </p:attrNameLst>
                                      </p:cBhvr>
                                      <p:to>
                                        <p:strVal val="visible"/>
                                      </p:to>
                                    </p:set>
                                    <p:animEffect transition="in" filter="wipe(left)">
                                      <p:cBhvr>
                                        <p:cTn id="7" dur="500"/>
                                        <p:tgtEl>
                                          <p:spTgt spid="8196"/>
                                        </p:tgtEl>
                                      </p:cBhvr>
                                    </p:animEffect>
                                  </p:childTnLst>
                                </p:cTn>
                              </p:par>
                            </p:childTnLst>
                          </p:cTn>
                        </p:par>
                        <p:par>
                          <p:cTn id="8" fill="hold" nodeType="afterGroup">
                            <p:stCondLst>
                              <p:cond delay="1500"/>
                            </p:stCondLst>
                            <p:childTnLst>
                              <p:par>
                                <p:cTn id="9" presetID="2" presetClass="entr" presetSubtype="9" fill="hold" grpId="0" nodeType="afterEffect">
                                  <p:stCondLst>
                                    <p:cond delay="2000"/>
                                  </p:stCondLst>
                                  <p:childTnLst>
                                    <p:set>
                                      <p:cBhvr>
                                        <p:cTn id="10" dur="1" fill="hold">
                                          <p:stCondLst>
                                            <p:cond delay="0"/>
                                          </p:stCondLst>
                                        </p:cTn>
                                        <p:tgtEl>
                                          <p:spTgt spid="8198"/>
                                        </p:tgtEl>
                                        <p:attrNameLst>
                                          <p:attrName>style.visibility</p:attrName>
                                        </p:attrNameLst>
                                      </p:cBhvr>
                                      <p:to>
                                        <p:strVal val="visible"/>
                                      </p:to>
                                    </p:set>
                                    <p:anim calcmode="lin" valueType="num">
                                      <p:cBhvr additive="base">
                                        <p:cTn id="11" dur="500" fill="hold"/>
                                        <p:tgtEl>
                                          <p:spTgt spid="8198"/>
                                        </p:tgtEl>
                                        <p:attrNameLst>
                                          <p:attrName>ppt_x</p:attrName>
                                        </p:attrNameLst>
                                      </p:cBhvr>
                                      <p:tavLst>
                                        <p:tav tm="0">
                                          <p:val>
                                            <p:strVal val="0-#ppt_w/2"/>
                                          </p:val>
                                        </p:tav>
                                        <p:tav tm="100000">
                                          <p:val>
                                            <p:strVal val="#ppt_x"/>
                                          </p:val>
                                        </p:tav>
                                      </p:tavLst>
                                    </p:anim>
                                    <p:anim calcmode="lin" valueType="num">
                                      <p:cBhvr additive="base">
                                        <p:cTn id="12" dur="500" fill="hold"/>
                                        <p:tgtEl>
                                          <p:spTgt spid="8198"/>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4000"/>
                            </p:stCondLst>
                            <p:childTnLst>
                              <p:par>
                                <p:cTn id="14" presetID="22" presetClass="entr" presetSubtype="1" fill="hold" grpId="0" nodeType="afterEffect">
                                  <p:stCondLst>
                                    <p:cond delay="0"/>
                                  </p:stCondLst>
                                  <p:childTnLst>
                                    <p:set>
                                      <p:cBhvr>
                                        <p:cTn id="15" dur="1" fill="hold">
                                          <p:stCondLst>
                                            <p:cond delay="0"/>
                                          </p:stCondLst>
                                        </p:cTn>
                                        <p:tgtEl>
                                          <p:spTgt spid="8205"/>
                                        </p:tgtEl>
                                        <p:attrNameLst>
                                          <p:attrName>style.visibility</p:attrName>
                                        </p:attrNameLst>
                                      </p:cBhvr>
                                      <p:to>
                                        <p:strVal val="visible"/>
                                      </p:to>
                                    </p:set>
                                    <p:animEffect transition="in" filter="wipe(up)">
                                      <p:cBhvr>
                                        <p:cTn id="16" dur="500"/>
                                        <p:tgtEl>
                                          <p:spTgt spid="8205"/>
                                        </p:tgtEl>
                                      </p:cBhvr>
                                    </p:animEffect>
                                  </p:childTnLst>
                                </p:cTn>
                              </p:par>
                            </p:childTnLst>
                          </p:cTn>
                        </p:par>
                        <p:par>
                          <p:cTn id="17" fill="hold" nodeType="afterGroup">
                            <p:stCondLst>
                              <p:cond delay="4500"/>
                            </p:stCondLst>
                            <p:childTnLst>
                              <p:par>
                                <p:cTn id="18" presetID="2" presetClass="entr" presetSubtype="9" fill="hold" grpId="0" nodeType="afterEffect">
                                  <p:stCondLst>
                                    <p:cond delay="2000"/>
                                  </p:stCondLst>
                                  <p:childTnLst>
                                    <p:set>
                                      <p:cBhvr>
                                        <p:cTn id="19" dur="1" fill="hold">
                                          <p:stCondLst>
                                            <p:cond delay="0"/>
                                          </p:stCondLst>
                                        </p:cTn>
                                        <p:tgtEl>
                                          <p:spTgt spid="8219"/>
                                        </p:tgtEl>
                                        <p:attrNameLst>
                                          <p:attrName>style.visibility</p:attrName>
                                        </p:attrNameLst>
                                      </p:cBhvr>
                                      <p:to>
                                        <p:strVal val="visible"/>
                                      </p:to>
                                    </p:set>
                                    <p:anim calcmode="lin" valueType="num">
                                      <p:cBhvr additive="base">
                                        <p:cTn id="20" dur="500" fill="hold"/>
                                        <p:tgtEl>
                                          <p:spTgt spid="8219"/>
                                        </p:tgtEl>
                                        <p:attrNameLst>
                                          <p:attrName>ppt_x</p:attrName>
                                        </p:attrNameLst>
                                      </p:cBhvr>
                                      <p:tavLst>
                                        <p:tav tm="0">
                                          <p:val>
                                            <p:strVal val="0-#ppt_w/2"/>
                                          </p:val>
                                        </p:tav>
                                        <p:tav tm="100000">
                                          <p:val>
                                            <p:strVal val="#ppt_x"/>
                                          </p:val>
                                        </p:tav>
                                      </p:tavLst>
                                    </p:anim>
                                    <p:anim calcmode="lin" valueType="num">
                                      <p:cBhvr additive="base">
                                        <p:cTn id="21" dur="500" fill="hold"/>
                                        <p:tgtEl>
                                          <p:spTgt spid="8219"/>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7000"/>
                            </p:stCondLst>
                            <p:childTnLst>
                              <p:par>
                                <p:cTn id="23" presetID="2" presetClass="entr" presetSubtype="1" fill="hold" grpId="0" nodeType="afterEffect">
                                  <p:stCondLst>
                                    <p:cond delay="2000"/>
                                  </p:stCondLst>
                                  <p:childTnLst>
                                    <p:set>
                                      <p:cBhvr>
                                        <p:cTn id="24" dur="1" fill="hold">
                                          <p:stCondLst>
                                            <p:cond delay="0"/>
                                          </p:stCondLst>
                                        </p:cTn>
                                        <p:tgtEl>
                                          <p:spTgt spid="8199"/>
                                        </p:tgtEl>
                                        <p:attrNameLst>
                                          <p:attrName>style.visibility</p:attrName>
                                        </p:attrNameLst>
                                      </p:cBhvr>
                                      <p:to>
                                        <p:strVal val="visible"/>
                                      </p:to>
                                    </p:set>
                                    <p:anim calcmode="lin" valueType="num">
                                      <p:cBhvr additive="base">
                                        <p:cTn id="25" dur="500" fill="hold"/>
                                        <p:tgtEl>
                                          <p:spTgt spid="8199"/>
                                        </p:tgtEl>
                                        <p:attrNameLst>
                                          <p:attrName>ppt_x</p:attrName>
                                        </p:attrNameLst>
                                      </p:cBhvr>
                                      <p:tavLst>
                                        <p:tav tm="0">
                                          <p:val>
                                            <p:strVal val="#ppt_x"/>
                                          </p:val>
                                        </p:tav>
                                        <p:tav tm="100000">
                                          <p:val>
                                            <p:strVal val="#ppt_x"/>
                                          </p:val>
                                        </p:tav>
                                      </p:tavLst>
                                    </p:anim>
                                    <p:anim calcmode="lin" valueType="num">
                                      <p:cBhvr additive="base">
                                        <p:cTn id="26" dur="500" fill="hold"/>
                                        <p:tgtEl>
                                          <p:spTgt spid="8199"/>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9500"/>
                            </p:stCondLst>
                            <p:childTnLst>
                              <p:par>
                                <p:cTn id="28" presetID="22" presetClass="entr" presetSubtype="1" fill="hold" grpId="0" nodeType="afterEffect">
                                  <p:stCondLst>
                                    <p:cond delay="0"/>
                                  </p:stCondLst>
                                  <p:childTnLst>
                                    <p:set>
                                      <p:cBhvr>
                                        <p:cTn id="29" dur="1" fill="hold">
                                          <p:stCondLst>
                                            <p:cond delay="0"/>
                                          </p:stCondLst>
                                        </p:cTn>
                                        <p:tgtEl>
                                          <p:spTgt spid="8206"/>
                                        </p:tgtEl>
                                        <p:attrNameLst>
                                          <p:attrName>style.visibility</p:attrName>
                                        </p:attrNameLst>
                                      </p:cBhvr>
                                      <p:to>
                                        <p:strVal val="visible"/>
                                      </p:to>
                                    </p:set>
                                    <p:animEffect transition="in" filter="wipe(up)">
                                      <p:cBhvr>
                                        <p:cTn id="30" dur="500"/>
                                        <p:tgtEl>
                                          <p:spTgt spid="8206"/>
                                        </p:tgtEl>
                                      </p:cBhvr>
                                    </p:animEffect>
                                  </p:childTnLst>
                                </p:cTn>
                              </p:par>
                            </p:childTnLst>
                          </p:cTn>
                        </p:par>
                        <p:par>
                          <p:cTn id="31" fill="hold" nodeType="afterGroup">
                            <p:stCondLst>
                              <p:cond delay="10000"/>
                            </p:stCondLst>
                            <p:childTnLst>
                              <p:par>
                                <p:cTn id="32" presetID="2" presetClass="entr" presetSubtype="4" fill="hold" grpId="0" nodeType="afterEffect">
                                  <p:stCondLst>
                                    <p:cond delay="2000"/>
                                  </p:stCondLst>
                                  <p:childTnLst>
                                    <p:set>
                                      <p:cBhvr>
                                        <p:cTn id="33" dur="1" fill="hold">
                                          <p:stCondLst>
                                            <p:cond delay="0"/>
                                          </p:stCondLst>
                                        </p:cTn>
                                        <p:tgtEl>
                                          <p:spTgt spid="8204"/>
                                        </p:tgtEl>
                                        <p:attrNameLst>
                                          <p:attrName>style.visibility</p:attrName>
                                        </p:attrNameLst>
                                      </p:cBhvr>
                                      <p:to>
                                        <p:strVal val="visible"/>
                                      </p:to>
                                    </p:set>
                                    <p:anim calcmode="lin" valueType="num">
                                      <p:cBhvr additive="base">
                                        <p:cTn id="34" dur="500" fill="hold"/>
                                        <p:tgtEl>
                                          <p:spTgt spid="8204"/>
                                        </p:tgtEl>
                                        <p:attrNameLst>
                                          <p:attrName>ppt_x</p:attrName>
                                        </p:attrNameLst>
                                      </p:cBhvr>
                                      <p:tavLst>
                                        <p:tav tm="0">
                                          <p:val>
                                            <p:strVal val="#ppt_x"/>
                                          </p:val>
                                        </p:tav>
                                        <p:tav tm="100000">
                                          <p:val>
                                            <p:strVal val="#ppt_x"/>
                                          </p:val>
                                        </p:tav>
                                      </p:tavLst>
                                    </p:anim>
                                    <p:anim calcmode="lin" valueType="num">
                                      <p:cBhvr additive="base">
                                        <p:cTn id="35" dur="500" fill="hold"/>
                                        <p:tgtEl>
                                          <p:spTgt spid="8204"/>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2500"/>
                            </p:stCondLst>
                            <p:childTnLst>
                              <p:par>
                                <p:cTn id="37" presetID="22" presetClass="entr" presetSubtype="4" fill="hold" grpId="0" nodeType="afterEffect">
                                  <p:stCondLst>
                                    <p:cond delay="0"/>
                                  </p:stCondLst>
                                  <p:childTnLst>
                                    <p:set>
                                      <p:cBhvr>
                                        <p:cTn id="38" dur="1" fill="hold">
                                          <p:stCondLst>
                                            <p:cond delay="0"/>
                                          </p:stCondLst>
                                        </p:cTn>
                                        <p:tgtEl>
                                          <p:spTgt spid="8212"/>
                                        </p:tgtEl>
                                        <p:attrNameLst>
                                          <p:attrName>style.visibility</p:attrName>
                                        </p:attrNameLst>
                                      </p:cBhvr>
                                      <p:to>
                                        <p:strVal val="visible"/>
                                      </p:to>
                                    </p:set>
                                    <p:animEffect transition="in" filter="wipe(down)">
                                      <p:cBhvr>
                                        <p:cTn id="39" dur="500"/>
                                        <p:tgtEl>
                                          <p:spTgt spid="8212"/>
                                        </p:tgtEl>
                                      </p:cBhvr>
                                    </p:animEffect>
                                  </p:childTnLst>
                                </p:cTn>
                              </p:par>
                            </p:childTnLst>
                          </p:cTn>
                        </p:par>
                        <p:par>
                          <p:cTn id="40" fill="hold" nodeType="afterGroup">
                            <p:stCondLst>
                              <p:cond delay="13000"/>
                            </p:stCondLst>
                            <p:childTnLst>
                              <p:par>
                                <p:cTn id="41" presetID="2" presetClass="entr" presetSubtype="8" fill="hold" grpId="0" nodeType="afterEffect">
                                  <p:stCondLst>
                                    <p:cond delay="2000"/>
                                  </p:stCondLst>
                                  <p:childTnLst>
                                    <p:set>
                                      <p:cBhvr>
                                        <p:cTn id="42" dur="1" fill="hold">
                                          <p:stCondLst>
                                            <p:cond delay="0"/>
                                          </p:stCondLst>
                                        </p:cTn>
                                        <p:tgtEl>
                                          <p:spTgt spid="8200"/>
                                        </p:tgtEl>
                                        <p:attrNameLst>
                                          <p:attrName>style.visibility</p:attrName>
                                        </p:attrNameLst>
                                      </p:cBhvr>
                                      <p:to>
                                        <p:strVal val="visible"/>
                                      </p:to>
                                    </p:set>
                                    <p:anim calcmode="lin" valueType="num">
                                      <p:cBhvr additive="base">
                                        <p:cTn id="43" dur="500" fill="hold"/>
                                        <p:tgtEl>
                                          <p:spTgt spid="8200"/>
                                        </p:tgtEl>
                                        <p:attrNameLst>
                                          <p:attrName>ppt_x</p:attrName>
                                        </p:attrNameLst>
                                      </p:cBhvr>
                                      <p:tavLst>
                                        <p:tav tm="0">
                                          <p:val>
                                            <p:strVal val="0-#ppt_w/2"/>
                                          </p:val>
                                        </p:tav>
                                        <p:tav tm="100000">
                                          <p:val>
                                            <p:strVal val="#ppt_x"/>
                                          </p:val>
                                        </p:tav>
                                      </p:tavLst>
                                    </p:anim>
                                    <p:anim calcmode="lin" valueType="num">
                                      <p:cBhvr additive="base">
                                        <p:cTn id="44" dur="500" fill="hold"/>
                                        <p:tgtEl>
                                          <p:spTgt spid="8200"/>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5500"/>
                            </p:stCondLst>
                            <p:childTnLst>
                              <p:par>
                                <p:cTn id="46" presetID="4" presetClass="entr" presetSubtype="32" fill="hold" grpId="0" nodeType="afterEffect">
                                  <p:stCondLst>
                                    <p:cond delay="2000"/>
                                  </p:stCondLst>
                                  <p:childTnLst>
                                    <p:set>
                                      <p:cBhvr>
                                        <p:cTn id="47" dur="1" fill="hold">
                                          <p:stCondLst>
                                            <p:cond delay="0"/>
                                          </p:stCondLst>
                                        </p:cTn>
                                        <p:tgtEl>
                                          <p:spTgt spid="8202"/>
                                        </p:tgtEl>
                                        <p:attrNameLst>
                                          <p:attrName>style.visibility</p:attrName>
                                        </p:attrNameLst>
                                      </p:cBhvr>
                                      <p:to>
                                        <p:strVal val="visible"/>
                                      </p:to>
                                    </p:set>
                                    <p:animEffect transition="in" filter="box(out)">
                                      <p:cBhvr>
                                        <p:cTn id="48" dur="500"/>
                                        <p:tgtEl>
                                          <p:spTgt spid="8202"/>
                                        </p:tgtEl>
                                      </p:cBhvr>
                                    </p:animEffect>
                                  </p:childTnLst>
                                </p:cTn>
                              </p:par>
                            </p:childTnLst>
                          </p:cTn>
                        </p:par>
                        <p:par>
                          <p:cTn id="49" fill="hold" nodeType="afterGroup">
                            <p:stCondLst>
                              <p:cond delay="18000"/>
                            </p:stCondLst>
                            <p:childTnLst>
                              <p:par>
                                <p:cTn id="50" presetID="22" presetClass="entr" presetSubtype="4" fill="hold" grpId="0" nodeType="afterEffect">
                                  <p:stCondLst>
                                    <p:cond delay="0"/>
                                  </p:stCondLst>
                                  <p:childTnLst>
                                    <p:set>
                                      <p:cBhvr>
                                        <p:cTn id="51" dur="1" fill="hold">
                                          <p:stCondLst>
                                            <p:cond delay="0"/>
                                          </p:stCondLst>
                                        </p:cTn>
                                        <p:tgtEl>
                                          <p:spTgt spid="8213"/>
                                        </p:tgtEl>
                                        <p:attrNameLst>
                                          <p:attrName>style.visibility</p:attrName>
                                        </p:attrNameLst>
                                      </p:cBhvr>
                                      <p:to>
                                        <p:strVal val="visible"/>
                                      </p:to>
                                    </p:set>
                                    <p:animEffect transition="in" filter="wipe(down)">
                                      <p:cBhvr>
                                        <p:cTn id="52" dur="500"/>
                                        <p:tgtEl>
                                          <p:spTgt spid="8213"/>
                                        </p:tgtEl>
                                      </p:cBhvr>
                                    </p:animEffect>
                                  </p:childTnLst>
                                </p:cTn>
                              </p:par>
                            </p:childTnLst>
                          </p:cTn>
                        </p:par>
                        <p:par>
                          <p:cTn id="53" fill="hold" nodeType="afterGroup">
                            <p:stCondLst>
                              <p:cond delay="18500"/>
                            </p:stCondLst>
                            <p:childTnLst>
                              <p:par>
                                <p:cTn id="54" presetID="22" presetClass="entr" presetSubtype="1"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nodeType="afterGroup">
                            <p:stCondLst>
                              <p:cond delay="19000"/>
                            </p:stCondLst>
                            <p:childTnLst>
                              <p:par>
                                <p:cTn id="58" presetID="4" presetClass="entr" presetSubtype="32" fill="hold" grpId="0" nodeType="afterEffect">
                                  <p:stCondLst>
                                    <p:cond delay="2000"/>
                                  </p:stCondLst>
                                  <p:childTnLst>
                                    <p:set>
                                      <p:cBhvr>
                                        <p:cTn id="59" dur="1" fill="hold">
                                          <p:stCondLst>
                                            <p:cond delay="0"/>
                                          </p:stCondLst>
                                        </p:cTn>
                                        <p:tgtEl>
                                          <p:spTgt spid="24"/>
                                        </p:tgtEl>
                                        <p:attrNameLst>
                                          <p:attrName>style.visibility</p:attrName>
                                        </p:attrNameLst>
                                      </p:cBhvr>
                                      <p:to>
                                        <p:strVal val="visible"/>
                                      </p:to>
                                    </p:set>
                                    <p:animEffect transition="in" filter="box(out)">
                                      <p:cBhvr>
                                        <p:cTn id="60" dur="500"/>
                                        <p:tgtEl>
                                          <p:spTgt spid="24"/>
                                        </p:tgtEl>
                                      </p:cBhvr>
                                    </p:animEffect>
                                  </p:childTnLst>
                                </p:cTn>
                              </p:par>
                            </p:childTnLst>
                          </p:cTn>
                        </p:par>
                        <p:par>
                          <p:cTn id="61" fill="hold" nodeType="afterGroup">
                            <p:stCondLst>
                              <p:cond delay="21500"/>
                            </p:stCondLst>
                            <p:childTnLst>
                              <p:par>
                                <p:cTn id="62" presetID="22" presetClass="entr" presetSubtype="4"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par>
                          <p:cTn id="65" fill="hold" nodeType="afterGroup">
                            <p:stCondLst>
                              <p:cond delay="22000"/>
                            </p:stCondLst>
                            <p:childTnLst>
                              <p:par>
                                <p:cTn id="66" presetID="22" presetClass="entr" presetSubtype="1"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8" grpId="0" animBg="1" autoUpdateAnimBg="0"/>
      <p:bldP spid="8199" grpId="0" animBg="1" autoUpdateAnimBg="0"/>
      <p:bldP spid="8200" grpId="0" animBg="1" autoUpdateAnimBg="0"/>
      <p:bldP spid="8202" grpId="0" animBg="1" autoUpdateAnimBg="0"/>
      <p:bldP spid="8204" grpId="0" animBg="1" autoUpdateAnimBg="0"/>
      <p:bldP spid="8205" grpId="0" animBg="1"/>
      <p:bldP spid="8206" grpId="0" animBg="1"/>
      <p:bldP spid="8212" grpId="0" animBg="1"/>
      <p:bldP spid="8213" grpId="0" animBg="1"/>
      <p:bldP spid="8219" grpId="0" animBg="1" autoUpdateAnimBg="0"/>
      <p:bldP spid="23" grpId="0" animBg="1"/>
      <p:bldP spid="24" grpId="0" animBg="1" autoUpdateAnimBg="0"/>
      <p:bldP spid="25"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270000" y="203200"/>
            <a:ext cx="10464800" cy="1320800"/>
          </a:xfrm>
        </p:spPr>
        <p:txBody>
          <a:bodyPr/>
          <a:lstStyle/>
          <a:p>
            <a:pPr eaLnBrk="1" hangingPunct="1">
              <a:defRPr/>
            </a:pPr>
            <a:r>
              <a:rPr lang="en-US" altLang="en-US" b="1" spc="-150" dirty="0" smtClean="0"/>
              <a:t>Complex Sentence</a:t>
            </a:r>
          </a:p>
        </p:txBody>
      </p:sp>
      <p:sp>
        <p:nvSpPr>
          <p:cNvPr id="14339" name="Rectangle 3"/>
          <p:cNvSpPr>
            <a:spLocks noChangeArrowheads="1"/>
          </p:cNvSpPr>
          <p:nvPr/>
        </p:nvSpPr>
        <p:spPr bwMode="auto">
          <a:xfrm>
            <a:off x="2266950" y="4194175"/>
            <a:ext cx="10336213" cy="1978025"/>
          </a:xfrm>
          <a:prstGeom prst="rect">
            <a:avLst/>
          </a:prstGeom>
          <a:solidFill>
            <a:schemeClr val="tx2">
              <a:lumMod val="90000"/>
            </a:schemeClr>
          </a:solidFill>
          <a:ln w="9525">
            <a:noFill/>
            <a:miter lim="800000"/>
            <a:headEnd/>
            <a:tailEnd/>
          </a:ln>
        </p:spPr>
        <p:txBody>
          <a:bodyPr lIns="130046" tIns="65023" rIns="130046" bIns="65023">
            <a:spAutoFit/>
          </a:bodyPr>
          <a:lstStyle/>
          <a:p>
            <a:pPr lvl="1" algn="l">
              <a:lnSpc>
                <a:spcPct val="140000"/>
              </a:lnSpc>
              <a:spcBef>
                <a:spcPct val="20000"/>
              </a:spcBef>
              <a:buClr>
                <a:schemeClr val="accent2"/>
              </a:buClr>
              <a:buSzPct val="75000"/>
              <a:buFont typeface="Wingdings" pitchFamily="2" charset="2"/>
              <a:buNone/>
              <a:defRPr/>
            </a:pPr>
            <a:r>
              <a:rPr lang="en-US" sz="4000" b="1" spc="-150" dirty="0">
                <a:solidFill>
                  <a:schemeClr val="tx1"/>
                </a:solidFill>
                <a:latin typeface="Times New Roman" pitchFamily="18" charset="0"/>
              </a:rPr>
              <a:t>“</a:t>
            </a:r>
            <a:r>
              <a:rPr lang="en-US" sz="4000" b="1" spc="-150" dirty="0">
                <a:solidFill>
                  <a:srgbClr val="3366FF"/>
                </a:solidFill>
                <a:latin typeface="Times New Roman" pitchFamily="18" charset="0"/>
              </a:rPr>
              <a:t>Someone</a:t>
            </a:r>
            <a:r>
              <a:rPr lang="en-US" sz="4000" b="1" spc="-150" dirty="0">
                <a:solidFill>
                  <a:srgbClr val="FFFF00"/>
                </a:solidFill>
                <a:latin typeface="Times New Roman" pitchFamily="18" charset="0"/>
              </a:rPr>
              <a:t> </a:t>
            </a:r>
            <a:r>
              <a:rPr lang="en-US" sz="4000" b="1" spc="-150" dirty="0">
                <a:solidFill>
                  <a:srgbClr val="3366FF"/>
                </a:solidFill>
                <a:latin typeface="Times New Roman" pitchFamily="18" charset="0"/>
              </a:rPr>
              <a:t>like the Hollywood mogul </a:t>
            </a:r>
          </a:p>
          <a:p>
            <a:pPr lvl="1" algn="l">
              <a:lnSpc>
                <a:spcPct val="140000"/>
              </a:lnSpc>
              <a:spcBef>
                <a:spcPct val="20000"/>
              </a:spcBef>
              <a:buClr>
                <a:schemeClr val="accent2"/>
              </a:buClr>
              <a:buSzPct val="75000"/>
              <a:buFont typeface="Wingdings" pitchFamily="2" charset="2"/>
              <a:buNone/>
              <a:defRPr/>
            </a:pPr>
            <a:r>
              <a:rPr lang="en-US" sz="4000" b="1" spc="-150" dirty="0">
                <a:solidFill>
                  <a:srgbClr val="58A034"/>
                </a:solidFill>
                <a:latin typeface="Times New Roman" pitchFamily="18" charset="0"/>
              </a:rPr>
              <a:t>grew up </a:t>
            </a:r>
            <a:r>
              <a:rPr lang="en-US" sz="4000" b="1" spc="-150" dirty="0">
                <a:solidFill>
                  <a:srgbClr val="E400A8"/>
                </a:solidFill>
                <a:latin typeface="Times New Roman" pitchFamily="18" charset="0"/>
              </a:rPr>
              <a:t>in the Old Country of the middle class</a:t>
            </a:r>
            <a:r>
              <a:rPr lang="en-US" sz="4000" b="1" spc="-150" dirty="0">
                <a:solidFill>
                  <a:schemeClr val="tx1"/>
                </a:solidFill>
                <a:latin typeface="Times New Roman" pitchFamily="18" charset="0"/>
              </a:rPr>
              <a:t>,</a:t>
            </a:r>
          </a:p>
        </p:txBody>
      </p:sp>
      <p:sp>
        <p:nvSpPr>
          <p:cNvPr id="14340" name="Rectangle 4"/>
          <p:cNvSpPr>
            <a:spLocks noChangeArrowheads="1"/>
          </p:cNvSpPr>
          <p:nvPr/>
        </p:nvSpPr>
        <p:spPr bwMode="auto">
          <a:xfrm>
            <a:off x="4805363" y="8039100"/>
            <a:ext cx="7869237" cy="1485900"/>
          </a:xfrm>
          <a:prstGeom prst="rect">
            <a:avLst/>
          </a:prstGeom>
          <a:solidFill>
            <a:schemeClr val="tx2">
              <a:lumMod val="90000"/>
            </a:schemeClr>
          </a:solidFill>
          <a:ln w="9525">
            <a:noFill/>
            <a:miter lim="800000"/>
            <a:headEnd/>
            <a:tailEnd/>
          </a:ln>
        </p:spPr>
        <p:txBody>
          <a:bodyPr lIns="130046" tIns="65023" rIns="130046" bIns="65023">
            <a:spAutoFit/>
          </a:bodyPr>
          <a:lstStyle/>
          <a:p>
            <a:pPr lvl="1">
              <a:spcBef>
                <a:spcPct val="20000"/>
              </a:spcBef>
              <a:buClr>
                <a:schemeClr val="accent2"/>
              </a:buClr>
              <a:buSzPct val="75000"/>
              <a:buFont typeface="Wingdings" pitchFamily="2" charset="2"/>
              <a:buNone/>
              <a:defRPr/>
            </a:pPr>
            <a:r>
              <a:rPr lang="en-US" sz="4000" b="1" spc="-150" dirty="0">
                <a:solidFill>
                  <a:srgbClr val="FFFF00"/>
                </a:solidFill>
                <a:latin typeface="Times New Roman" pitchFamily="18" charset="0"/>
              </a:rPr>
              <a:t>where</a:t>
            </a:r>
            <a:r>
              <a:rPr lang="en-US" sz="4000" b="1" spc="-150" dirty="0">
                <a:solidFill>
                  <a:srgbClr val="294BD9"/>
                </a:solidFill>
                <a:latin typeface="Times New Roman" pitchFamily="18" charset="0"/>
              </a:rPr>
              <a:t> </a:t>
            </a:r>
            <a:r>
              <a:rPr lang="en-US" sz="4000" b="1" spc="-150" dirty="0">
                <a:solidFill>
                  <a:srgbClr val="D454A9"/>
                </a:solidFill>
                <a:latin typeface="Times New Roman" pitchFamily="18" charset="0"/>
              </a:rPr>
              <a:t>scarcity</a:t>
            </a:r>
            <a:r>
              <a:rPr lang="en-US" sz="4000" b="1" spc="-150" dirty="0">
                <a:solidFill>
                  <a:srgbClr val="294BD9"/>
                </a:solidFill>
                <a:latin typeface="Times New Roman" pitchFamily="18" charset="0"/>
              </a:rPr>
              <a:t> </a:t>
            </a:r>
            <a:r>
              <a:rPr lang="en-US" sz="4000" b="1" spc="-150" dirty="0">
                <a:solidFill>
                  <a:srgbClr val="00B050"/>
                </a:solidFill>
                <a:latin typeface="Times New Roman" pitchFamily="18" charset="0"/>
              </a:rPr>
              <a:t>was</a:t>
            </a:r>
            <a:r>
              <a:rPr lang="en-US" sz="4000" b="1" spc="-150" dirty="0">
                <a:solidFill>
                  <a:srgbClr val="294BD9"/>
                </a:solidFill>
                <a:latin typeface="Times New Roman" pitchFamily="18" charset="0"/>
              </a:rPr>
              <a:t> </a:t>
            </a:r>
          </a:p>
          <a:p>
            <a:pPr lvl="1">
              <a:spcBef>
                <a:spcPct val="20000"/>
              </a:spcBef>
              <a:buClr>
                <a:schemeClr val="accent2"/>
              </a:buClr>
              <a:buSzPct val="75000"/>
              <a:buFont typeface="Wingdings" pitchFamily="2" charset="2"/>
              <a:buNone/>
              <a:defRPr/>
            </a:pPr>
            <a:r>
              <a:rPr lang="en-US" sz="4000" b="1" spc="-150" dirty="0">
                <a:solidFill>
                  <a:srgbClr val="D454A9"/>
                </a:solidFill>
                <a:latin typeface="Times New Roman" pitchFamily="18" charset="0"/>
              </a:rPr>
              <a:t>a great motivator and teacher</a:t>
            </a:r>
            <a:r>
              <a:rPr lang="en-US" sz="4000" b="1" spc="-150" dirty="0">
                <a:latin typeface="Times New Roman" pitchFamily="18" charset="0"/>
              </a:rPr>
              <a:t>” (50).</a:t>
            </a:r>
          </a:p>
        </p:txBody>
      </p:sp>
      <p:sp>
        <p:nvSpPr>
          <p:cNvPr id="14347" name="Text Box 11"/>
          <p:cNvSpPr txBox="1">
            <a:spLocks noChangeArrowheads="1"/>
          </p:cNvSpPr>
          <p:nvPr/>
        </p:nvSpPr>
        <p:spPr bwMode="auto">
          <a:xfrm>
            <a:off x="4557713" y="6683375"/>
            <a:ext cx="1714500" cy="655638"/>
          </a:xfrm>
          <a:prstGeom prst="rect">
            <a:avLst/>
          </a:prstGeom>
          <a:solidFill>
            <a:schemeClr val="bg1"/>
          </a:solidFill>
          <a:ln w="9525">
            <a:solidFill>
              <a:schemeClr val="tx1"/>
            </a:solidFill>
            <a:miter lim="800000"/>
            <a:headEnd/>
            <a:tailEnd/>
          </a:ln>
        </p:spPr>
        <p:txBody>
          <a:bodyPr wrap="none" lIns="130046" tIns="65023" rIns="130046" bIns="65023">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en-US" altLang="en-US" sz="3400" spc="-150" dirty="0" smtClean="0">
                <a:latin typeface="Times" charset="0"/>
              </a:rPr>
              <a:t>Predicate</a:t>
            </a:r>
          </a:p>
        </p:txBody>
      </p:sp>
      <p:sp>
        <p:nvSpPr>
          <p:cNvPr id="14348" name="Text Box 12"/>
          <p:cNvSpPr txBox="1">
            <a:spLocks noChangeArrowheads="1"/>
          </p:cNvSpPr>
          <p:nvPr/>
        </p:nvSpPr>
        <p:spPr bwMode="auto">
          <a:xfrm>
            <a:off x="239713" y="3657600"/>
            <a:ext cx="1843087" cy="1177925"/>
          </a:xfrm>
          <a:prstGeom prst="rect">
            <a:avLst/>
          </a:prstGeom>
          <a:solidFill>
            <a:schemeClr val="bg1"/>
          </a:solidFill>
          <a:ln w="9525">
            <a:solidFill>
              <a:schemeClr val="tx1"/>
            </a:solidFill>
            <a:miter lim="800000"/>
            <a:headEnd/>
            <a:tailEnd/>
          </a:ln>
        </p:spPr>
        <p:txBody>
          <a:bodyPr lIns="130046" tIns="65023" rIns="130046" bIns="65023">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en-US" altLang="en-US" sz="3400" spc="-150" dirty="0" smtClean="0">
                <a:latin typeface="Times" charset="0"/>
              </a:rPr>
              <a:t>Complete Subject</a:t>
            </a:r>
          </a:p>
        </p:txBody>
      </p:sp>
      <p:sp>
        <p:nvSpPr>
          <p:cNvPr id="14352" name="Text Box 16"/>
          <p:cNvSpPr txBox="1">
            <a:spLocks noChangeArrowheads="1"/>
          </p:cNvSpPr>
          <p:nvPr/>
        </p:nvSpPr>
        <p:spPr bwMode="auto">
          <a:xfrm>
            <a:off x="939800" y="7543800"/>
            <a:ext cx="3338513" cy="1423988"/>
          </a:xfrm>
          <a:prstGeom prst="rect">
            <a:avLst/>
          </a:prstGeom>
          <a:solidFill>
            <a:schemeClr val="tx2">
              <a:lumMod val="90000"/>
            </a:schemeClr>
          </a:solidFill>
          <a:ln w="9525">
            <a:solidFill>
              <a:schemeClr val="tx1"/>
            </a:solidFill>
            <a:miter lim="800000"/>
            <a:headEnd/>
            <a:tailEnd/>
          </a:ln>
        </p:spPr>
        <p:txBody>
          <a:bodyPr wrap="none" lIns="130046" tIns="65023" rIns="130046" bIns="65023">
            <a:spAutoFit/>
          </a:bodyPr>
          <a:lstStyle/>
          <a:p>
            <a:pPr>
              <a:defRPr/>
            </a:pPr>
            <a:r>
              <a:rPr lang="en-US" spc="-150" dirty="0">
                <a:solidFill>
                  <a:srgbClr val="FFFF00"/>
                </a:solidFill>
              </a:rPr>
              <a:t>Subordinating</a:t>
            </a:r>
          </a:p>
          <a:p>
            <a:pPr>
              <a:defRPr/>
            </a:pPr>
            <a:r>
              <a:rPr lang="en-US" spc="-150" dirty="0">
                <a:solidFill>
                  <a:srgbClr val="FFFF00"/>
                </a:solidFill>
              </a:rPr>
              <a:t>Conjunction</a:t>
            </a:r>
          </a:p>
        </p:txBody>
      </p:sp>
      <p:sp>
        <p:nvSpPr>
          <p:cNvPr id="14359" name="AutoShape 23"/>
          <p:cNvSpPr>
            <a:spLocks/>
          </p:cNvSpPr>
          <p:nvPr/>
        </p:nvSpPr>
        <p:spPr bwMode="auto">
          <a:xfrm rot="5400000">
            <a:off x="7825582" y="4315618"/>
            <a:ext cx="1930400" cy="7624763"/>
          </a:xfrm>
          <a:prstGeom prst="leftBrace">
            <a:avLst>
              <a:gd name="adj1" fmla="val 57213"/>
              <a:gd name="adj2" fmla="val 3768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endParaRPr lang="es-ES" altLang="en-US" sz="3400" spc="-150" smtClean="0">
              <a:latin typeface="Times" charset="0"/>
            </a:endParaRPr>
          </a:p>
        </p:txBody>
      </p:sp>
      <p:sp>
        <p:nvSpPr>
          <p:cNvPr id="14360" name="Line 24"/>
          <p:cNvSpPr>
            <a:spLocks noChangeShapeType="1"/>
          </p:cNvSpPr>
          <p:nvPr/>
        </p:nvSpPr>
        <p:spPr bwMode="auto">
          <a:xfrm>
            <a:off x="2082800" y="3989388"/>
            <a:ext cx="1524000" cy="48418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pPr>
              <a:defRPr/>
            </a:pPr>
            <a:endParaRPr lang="en-US" spc="-150"/>
          </a:p>
        </p:txBody>
      </p:sp>
      <p:sp>
        <p:nvSpPr>
          <p:cNvPr id="14362" name="Line 26"/>
          <p:cNvSpPr>
            <a:spLocks noChangeShapeType="1"/>
          </p:cNvSpPr>
          <p:nvPr/>
        </p:nvSpPr>
        <p:spPr bwMode="auto">
          <a:xfrm>
            <a:off x="4445000" y="8382000"/>
            <a:ext cx="25146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30046" tIns="65023" rIns="130046" bIns="65023"/>
          <a:lstStyle/>
          <a:p>
            <a:pPr>
              <a:defRPr/>
            </a:pPr>
            <a:endParaRPr lang="en-US" spc="-150"/>
          </a:p>
        </p:txBody>
      </p:sp>
      <p:sp>
        <p:nvSpPr>
          <p:cNvPr id="14367" name="Text Box 31"/>
          <p:cNvSpPr txBox="1">
            <a:spLocks noChangeArrowheads="1"/>
          </p:cNvSpPr>
          <p:nvPr/>
        </p:nvSpPr>
        <p:spPr bwMode="auto">
          <a:xfrm>
            <a:off x="7513638" y="6508750"/>
            <a:ext cx="4551362" cy="65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r>
              <a:rPr lang="en-US" altLang="en-US" sz="3400" spc="-150" smtClean="0">
                <a:latin typeface="Times" charset="0"/>
              </a:rPr>
              <a:t>Part that cannot stand alone</a:t>
            </a:r>
          </a:p>
        </p:txBody>
      </p:sp>
      <p:sp>
        <p:nvSpPr>
          <p:cNvPr id="2" name="Rectangle 1"/>
          <p:cNvSpPr/>
          <p:nvPr/>
        </p:nvSpPr>
        <p:spPr>
          <a:xfrm>
            <a:off x="101600" y="1157288"/>
            <a:ext cx="12801600" cy="2652712"/>
          </a:xfrm>
          <a:prstGeom prst="rect">
            <a:avLst/>
          </a:prstGeom>
        </p:spPr>
        <p:txBody>
          <a:bodyPr>
            <a:spAutoFit/>
          </a:bodyPr>
          <a:lstStyle/>
          <a:p>
            <a:pPr marL="457200" indent="-457200" algn="just">
              <a:lnSpc>
                <a:spcPct val="130000"/>
              </a:lnSpc>
              <a:buFont typeface="Arial" panose="020B0604020202020204" pitchFamily="34" charset="0"/>
              <a:buChar char="•"/>
              <a:defRPr/>
            </a:pPr>
            <a:r>
              <a:rPr lang="en-US" altLang="en-US" sz="3200" b="1" spc="-150" dirty="0"/>
              <a:t> A complex sentence has at least two parts: one that can stand alone and another one that cannot</a:t>
            </a:r>
          </a:p>
          <a:p>
            <a:pPr marL="457200" indent="-457200" algn="just">
              <a:lnSpc>
                <a:spcPct val="130000"/>
              </a:lnSpc>
              <a:buFont typeface="Arial" panose="020B0604020202020204" pitchFamily="34" charset="0"/>
              <a:buChar char="•"/>
              <a:defRPr/>
            </a:pPr>
            <a:r>
              <a:rPr lang="en-US" altLang="en-US" sz="3200" b="1" spc="-150" dirty="0"/>
              <a:t>The part that cannot stand alone is linked to the rest of the sentence by a </a:t>
            </a:r>
            <a:r>
              <a:rPr lang="en-US" altLang="en-US" sz="3200" b="1" spc="-150" dirty="0">
                <a:solidFill>
                  <a:srgbClr val="FFFF00"/>
                </a:solidFill>
              </a:rPr>
              <a:t>subordinating conjunction</a:t>
            </a:r>
          </a:p>
        </p:txBody>
      </p:sp>
      <p:sp>
        <p:nvSpPr>
          <p:cNvPr id="15" name="AutoShape 30"/>
          <p:cNvSpPr>
            <a:spLocks/>
          </p:cNvSpPr>
          <p:nvPr/>
        </p:nvSpPr>
        <p:spPr bwMode="auto">
          <a:xfrm rot="-5425032">
            <a:off x="7281863" y="1865313"/>
            <a:ext cx="500062" cy="9066212"/>
          </a:xfrm>
          <a:prstGeom prst="leftBrace">
            <a:avLst>
              <a:gd name="adj1" fmla="val 140976"/>
              <a:gd name="adj2" fmla="val 25419"/>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defRPr/>
            </a:pPr>
            <a:endParaRPr lang="es-ES" altLang="en-US" sz="3400" spc="-150" smtClean="0">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4340"/>
                                        </p:tgtEl>
                                        <p:attrNameLst>
                                          <p:attrName>style.visibility</p:attrName>
                                        </p:attrNameLst>
                                      </p:cBhvr>
                                      <p:to>
                                        <p:strVal val="visible"/>
                                      </p:to>
                                    </p:set>
                                    <p:animEffect transition="in" filter="wipe(left)">
                                      <p:cBhvr>
                                        <p:cTn id="11" dur="500"/>
                                        <p:tgtEl>
                                          <p:spTgt spid="14340"/>
                                        </p:tgtEl>
                                      </p:cBhvr>
                                    </p:animEffect>
                                  </p:childTnLst>
                                </p:cTn>
                              </p:par>
                            </p:childTnLst>
                          </p:cTn>
                        </p:par>
                        <p:par>
                          <p:cTn id="12" fill="hold" nodeType="afterGroup">
                            <p:stCondLst>
                              <p:cond delay="3000"/>
                            </p:stCondLst>
                            <p:childTnLst>
                              <p:par>
                                <p:cTn id="13" presetID="2" presetClass="entr" presetSubtype="8" fill="hold" grpId="0" nodeType="afterEffect">
                                  <p:stCondLst>
                                    <p:cond delay="2000"/>
                                  </p:stCondLst>
                                  <p:childTnLst>
                                    <p:set>
                                      <p:cBhvr>
                                        <p:cTn id="14" dur="1" fill="hold">
                                          <p:stCondLst>
                                            <p:cond delay="0"/>
                                          </p:stCondLst>
                                        </p:cTn>
                                        <p:tgtEl>
                                          <p:spTgt spid="14352"/>
                                        </p:tgtEl>
                                        <p:attrNameLst>
                                          <p:attrName>style.visibility</p:attrName>
                                        </p:attrNameLst>
                                      </p:cBhvr>
                                      <p:to>
                                        <p:strVal val="visible"/>
                                      </p:to>
                                    </p:set>
                                    <p:anim calcmode="lin" valueType="num">
                                      <p:cBhvr additive="base">
                                        <p:cTn id="15" dur="500" fill="hold"/>
                                        <p:tgtEl>
                                          <p:spTgt spid="14352"/>
                                        </p:tgtEl>
                                        <p:attrNameLst>
                                          <p:attrName>ppt_x</p:attrName>
                                        </p:attrNameLst>
                                      </p:cBhvr>
                                      <p:tavLst>
                                        <p:tav tm="0">
                                          <p:val>
                                            <p:strVal val="0-#ppt_w/2"/>
                                          </p:val>
                                        </p:tav>
                                        <p:tav tm="100000">
                                          <p:val>
                                            <p:strVal val="#ppt_x"/>
                                          </p:val>
                                        </p:tav>
                                      </p:tavLst>
                                    </p:anim>
                                    <p:anim calcmode="lin" valueType="num">
                                      <p:cBhvr additive="base">
                                        <p:cTn id="16" dur="500" fill="hold"/>
                                        <p:tgtEl>
                                          <p:spTgt spid="14352"/>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500"/>
                            </p:stCondLst>
                            <p:childTnLst>
                              <p:par>
                                <p:cTn id="18" presetID="22" presetClass="entr" presetSubtype="8" fill="hold" nodeType="afterEffect">
                                  <p:stCondLst>
                                    <p:cond delay="0"/>
                                  </p:stCondLst>
                                  <p:childTnLst>
                                    <p:set>
                                      <p:cBhvr>
                                        <p:cTn id="19" dur="1" fill="hold">
                                          <p:stCondLst>
                                            <p:cond delay="0"/>
                                          </p:stCondLst>
                                        </p:cTn>
                                        <p:tgtEl>
                                          <p:spTgt spid="14362"/>
                                        </p:tgtEl>
                                        <p:attrNameLst>
                                          <p:attrName>style.visibility</p:attrName>
                                        </p:attrNameLst>
                                      </p:cBhvr>
                                      <p:to>
                                        <p:strVal val="visible"/>
                                      </p:to>
                                    </p:set>
                                    <p:animEffect transition="in" filter="wipe(left)">
                                      <p:cBhvr>
                                        <p:cTn id="20" dur="500"/>
                                        <p:tgtEl>
                                          <p:spTgt spid="14362"/>
                                        </p:tgtEl>
                                      </p:cBhvr>
                                    </p:animEffect>
                                  </p:childTnLst>
                                </p:cTn>
                              </p:par>
                            </p:childTnLst>
                          </p:cTn>
                        </p:par>
                        <p:par>
                          <p:cTn id="21" fill="hold" nodeType="afterGroup">
                            <p:stCondLst>
                              <p:cond delay="6000"/>
                            </p:stCondLst>
                            <p:childTnLst>
                              <p:par>
                                <p:cTn id="22" presetID="4" presetClass="entr" presetSubtype="32" fill="hold" grpId="0" nodeType="afterEffect">
                                  <p:stCondLst>
                                    <p:cond delay="2000"/>
                                  </p:stCondLst>
                                  <p:childTnLst>
                                    <p:set>
                                      <p:cBhvr>
                                        <p:cTn id="23" dur="1" fill="hold">
                                          <p:stCondLst>
                                            <p:cond delay="0"/>
                                          </p:stCondLst>
                                        </p:cTn>
                                        <p:tgtEl>
                                          <p:spTgt spid="14367"/>
                                        </p:tgtEl>
                                        <p:attrNameLst>
                                          <p:attrName>style.visibility</p:attrName>
                                        </p:attrNameLst>
                                      </p:cBhvr>
                                      <p:to>
                                        <p:strVal val="visible"/>
                                      </p:to>
                                    </p:set>
                                    <p:animEffect transition="in" filter="box(out)">
                                      <p:cBhvr>
                                        <p:cTn id="24" dur="500"/>
                                        <p:tgtEl>
                                          <p:spTgt spid="14367"/>
                                        </p:tgtEl>
                                      </p:cBhvr>
                                    </p:animEffect>
                                  </p:childTnLst>
                                </p:cTn>
                              </p:par>
                            </p:childTnLst>
                          </p:cTn>
                        </p:par>
                        <p:par>
                          <p:cTn id="25" fill="hold" nodeType="afterGroup">
                            <p:stCondLst>
                              <p:cond delay="8500"/>
                            </p:stCondLst>
                            <p:childTnLst>
                              <p:par>
                                <p:cTn id="26" presetID="4" presetClass="entr" presetSubtype="32" fill="hold" grpId="0" nodeType="afterEffect">
                                  <p:stCondLst>
                                    <p:cond delay="2000"/>
                                  </p:stCondLst>
                                  <p:childTnLst>
                                    <p:set>
                                      <p:cBhvr>
                                        <p:cTn id="27" dur="1" fill="hold">
                                          <p:stCondLst>
                                            <p:cond delay="0"/>
                                          </p:stCondLst>
                                        </p:cTn>
                                        <p:tgtEl>
                                          <p:spTgt spid="14348"/>
                                        </p:tgtEl>
                                        <p:attrNameLst>
                                          <p:attrName>style.visibility</p:attrName>
                                        </p:attrNameLst>
                                      </p:cBhvr>
                                      <p:to>
                                        <p:strVal val="visible"/>
                                      </p:to>
                                    </p:set>
                                    <p:animEffect transition="in" filter="box(out)">
                                      <p:cBhvr>
                                        <p:cTn id="28" dur="500"/>
                                        <p:tgtEl>
                                          <p:spTgt spid="14348"/>
                                        </p:tgtEl>
                                      </p:cBhvr>
                                    </p:animEffect>
                                  </p:childTnLst>
                                </p:cTn>
                              </p:par>
                            </p:childTnLst>
                          </p:cTn>
                        </p:par>
                        <p:par>
                          <p:cTn id="29" fill="hold" nodeType="afterGroup">
                            <p:stCondLst>
                              <p:cond delay="11000"/>
                            </p:stCondLst>
                            <p:childTnLst>
                              <p:par>
                                <p:cTn id="30" presetID="22" presetClass="entr" presetSubtype="1" fill="hold" nodeType="afterEffect">
                                  <p:stCondLst>
                                    <p:cond delay="0"/>
                                  </p:stCondLst>
                                  <p:childTnLst>
                                    <p:set>
                                      <p:cBhvr>
                                        <p:cTn id="31" dur="1" fill="hold">
                                          <p:stCondLst>
                                            <p:cond delay="0"/>
                                          </p:stCondLst>
                                        </p:cTn>
                                        <p:tgtEl>
                                          <p:spTgt spid="14360"/>
                                        </p:tgtEl>
                                        <p:attrNameLst>
                                          <p:attrName>style.visibility</p:attrName>
                                        </p:attrNameLst>
                                      </p:cBhvr>
                                      <p:to>
                                        <p:strVal val="visible"/>
                                      </p:to>
                                    </p:set>
                                    <p:animEffect transition="in" filter="wipe(up)">
                                      <p:cBhvr>
                                        <p:cTn id="32" dur="500"/>
                                        <p:tgtEl>
                                          <p:spTgt spid="14360"/>
                                        </p:tgtEl>
                                      </p:cBhvr>
                                    </p:animEffect>
                                  </p:childTnLst>
                                </p:cTn>
                              </p:par>
                            </p:childTnLst>
                          </p:cTn>
                        </p:par>
                        <p:par>
                          <p:cTn id="33" fill="hold" nodeType="afterGroup">
                            <p:stCondLst>
                              <p:cond delay="11500"/>
                            </p:stCondLst>
                            <p:childTnLst>
                              <p:par>
                                <p:cTn id="34" presetID="4" presetClass="entr" presetSubtype="32" fill="hold" grpId="0" nodeType="afterEffect">
                                  <p:stCondLst>
                                    <p:cond delay="2000"/>
                                  </p:stCondLst>
                                  <p:childTnLst>
                                    <p:set>
                                      <p:cBhvr>
                                        <p:cTn id="35" dur="1" fill="hold">
                                          <p:stCondLst>
                                            <p:cond delay="0"/>
                                          </p:stCondLst>
                                        </p:cTn>
                                        <p:tgtEl>
                                          <p:spTgt spid="14347"/>
                                        </p:tgtEl>
                                        <p:attrNameLst>
                                          <p:attrName>style.visibility</p:attrName>
                                        </p:attrNameLst>
                                      </p:cBhvr>
                                      <p:to>
                                        <p:strVal val="visible"/>
                                      </p:to>
                                    </p:set>
                                    <p:animEffect transition="in" filter="box(out)">
                                      <p:cBhvr>
                                        <p:cTn id="36" dur="500"/>
                                        <p:tgtEl>
                                          <p:spTgt spid="14347"/>
                                        </p:tgtEl>
                                      </p:cBhvr>
                                    </p:animEffect>
                                  </p:childTnLst>
                                </p:cTn>
                              </p:par>
                            </p:childTnLst>
                          </p:cTn>
                        </p:par>
                        <p:par>
                          <p:cTn id="37" fill="hold" nodeType="afterGroup">
                            <p:stCondLst>
                              <p:cond delay="14000"/>
                            </p:stCondLst>
                            <p:childTnLst>
                              <p:par>
                                <p:cTn id="38" presetID="22" presetClass="entr" presetSubtype="1" fill="hold" grpId="0" nodeType="afterEffect">
                                  <p:stCondLst>
                                    <p:cond delay="0"/>
                                  </p:stCondLst>
                                  <p:childTnLst>
                                    <p:set>
                                      <p:cBhvr>
                                        <p:cTn id="39" dur="1" fill="hold">
                                          <p:stCondLst>
                                            <p:cond delay="0"/>
                                          </p:stCondLst>
                                        </p:cTn>
                                        <p:tgtEl>
                                          <p:spTgt spid="14359"/>
                                        </p:tgtEl>
                                        <p:attrNameLst>
                                          <p:attrName>style.visibility</p:attrName>
                                        </p:attrNameLst>
                                      </p:cBhvr>
                                      <p:to>
                                        <p:strVal val="visible"/>
                                      </p:to>
                                    </p:set>
                                    <p:animEffect transition="in" filter="wipe(up)">
                                      <p:cBhvr>
                                        <p:cTn id="40" dur="500"/>
                                        <p:tgtEl>
                                          <p:spTgt spid="14359"/>
                                        </p:tgtEl>
                                      </p:cBhvr>
                                    </p:animEffect>
                                  </p:childTnLst>
                                </p:cTn>
                              </p:par>
                            </p:childTnLst>
                          </p:cTn>
                        </p:par>
                        <p:par>
                          <p:cTn id="41" fill="hold" nodeType="afterGroup">
                            <p:stCondLst>
                              <p:cond delay="14500"/>
                            </p:stCondLst>
                            <p:childTnLst>
                              <p:par>
                                <p:cTn id="42" presetID="2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P spid="14340" grpId="0" animBg="1" autoUpdateAnimBg="0"/>
      <p:bldP spid="14347" grpId="0" animBg="1" autoUpdateAnimBg="0"/>
      <p:bldP spid="14348" grpId="0" animBg="1" autoUpdateAnimBg="0"/>
      <p:bldP spid="14352" grpId="0" animBg="1" autoUpdateAnimBg="0"/>
      <p:bldP spid="14359" grpId="0" animBg="1"/>
      <p:bldP spid="14367" grpId="0" animBg="1" autoUpdateAnimBg="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5474" name="AutoShape 7"/>
          <p:cNvSpPr>
            <a:spLocks noChangeArrowheads="1"/>
          </p:cNvSpPr>
          <p:nvPr/>
        </p:nvSpPr>
        <p:spPr bwMode="auto">
          <a:xfrm>
            <a:off x="1843088" y="3251200"/>
            <a:ext cx="9861550" cy="5961063"/>
          </a:xfrm>
          <a:prstGeom prst="bevel">
            <a:avLst>
              <a:gd name="adj" fmla="val 12500"/>
            </a:avLst>
          </a:prstGeom>
          <a:solidFill>
            <a:srgbClr val="FFFF00"/>
          </a:solidFill>
          <a:ln w="9525">
            <a:solidFill>
              <a:schemeClr val="tx1"/>
            </a:solidFill>
            <a:miter lim="800000"/>
            <a:headEnd/>
            <a:tailEnd/>
          </a:ln>
        </p:spPr>
        <p:txBody>
          <a:bodyPr wrap="none" lIns="130046" tIns="65023" rIns="130046" bIns="65023" anchor="ct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endParaRPr lang="th-TH" altLang="en-US" sz="3400">
              <a:solidFill>
                <a:schemeClr val="tx1"/>
              </a:solidFill>
              <a:latin typeface="Times" pitchFamily="18" charset="0"/>
            </a:endParaRPr>
          </a:p>
        </p:txBody>
      </p:sp>
      <p:sp>
        <p:nvSpPr>
          <p:cNvPr id="29698" name="Rectangle 2"/>
          <p:cNvSpPr>
            <a:spLocks noGrp="1" noChangeArrowheads="1"/>
          </p:cNvSpPr>
          <p:nvPr>
            <p:ph type="title"/>
          </p:nvPr>
        </p:nvSpPr>
        <p:spPr>
          <a:xfrm>
            <a:off x="866775" y="433388"/>
            <a:ext cx="11596688" cy="2276475"/>
          </a:xfrm>
          <a:ln>
            <a:solidFill>
              <a:srgbClr val="800000"/>
            </a:solidFill>
          </a:ln>
        </p:spPr>
        <p:txBody>
          <a:bodyPr rtlCol="0">
            <a:normAutofit fontScale="90000"/>
          </a:bodyPr>
          <a:lstStyle/>
          <a:p>
            <a:pPr eaLnBrk="1" fontAlgn="auto" hangingPunct="1">
              <a:spcAft>
                <a:spcPts val="0"/>
              </a:spcAft>
              <a:defRPr/>
            </a:pPr>
            <a:r>
              <a:rPr lang="en-US" sz="4600" dirty="0"/>
              <a:t/>
            </a:r>
            <a:br>
              <a:rPr lang="en-US" sz="4600" dirty="0"/>
            </a:br>
            <a:r>
              <a:rPr lang="en-US" sz="4600" dirty="0"/>
              <a:t/>
            </a:r>
            <a:br>
              <a:rPr lang="en-US" sz="4600" dirty="0"/>
            </a:br>
            <a:r>
              <a:rPr lang="en-US" dirty="0" smtClean="0"/>
              <a:t>COMPLEX SENTENCE:</a:t>
            </a:r>
            <a:r>
              <a:rPr lang="en-US" sz="4600" b="1" dirty="0"/>
              <a:t/>
            </a:r>
            <a:br>
              <a:rPr lang="en-US" sz="4600" b="1" dirty="0"/>
            </a:br>
            <a:r>
              <a:rPr lang="en-US" sz="5100" b="1" i="1" dirty="0"/>
              <a:t>SUBORDINATING CONJUNCTIONS</a:t>
            </a:r>
            <a:r>
              <a:rPr lang="en-US" sz="5100" b="1" dirty="0"/>
              <a:t/>
            </a:r>
            <a:br>
              <a:rPr lang="en-US" sz="5100" b="1" dirty="0"/>
            </a:br>
            <a:endParaRPr lang="en-US" dirty="0" smtClean="0"/>
          </a:p>
        </p:txBody>
      </p:sp>
      <p:sp>
        <p:nvSpPr>
          <p:cNvPr id="105476" name="Text Box 3"/>
          <p:cNvSpPr txBox="1">
            <a:spLocks noChangeArrowheads="1"/>
          </p:cNvSpPr>
          <p:nvPr/>
        </p:nvSpPr>
        <p:spPr bwMode="auto">
          <a:xfrm>
            <a:off x="5094288" y="3468688"/>
            <a:ext cx="30337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spcBef>
                <a:spcPct val="50000"/>
              </a:spcBef>
            </a:pPr>
            <a:endParaRPr lang="th-TH" altLang="en-US" sz="3400">
              <a:solidFill>
                <a:schemeClr val="tx1"/>
              </a:solidFill>
              <a:latin typeface="Times" pitchFamily="18" charset="0"/>
            </a:endParaRPr>
          </a:p>
        </p:txBody>
      </p:sp>
      <p:sp>
        <p:nvSpPr>
          <p:cNvPr id="105477" name="Text Box 4"/>
          <p:cNvSpPr txBox="1">
            <a:spLocks noChangeArrowheads="1"/>
          </p:cNvSpPr>
          <p:nvPr/>
        </p:nvSpPr>
        <p:spPr bwMode="auto">
          <a:xfrm>
            <a:off x="2817813" y="4010025"/>
            <a:ext cx="7910512"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spcBef>
                <a:spcPct val="50000"/>
              </a:spcBef>
            </a:pPr>
            <a:r>
              <a:rPr lang="en-US" altLang="en-US" sz="3400">
                <a:solidFill>
                  <a:schemeClr val="bg1"/>
                </a:solidFill>
                <a:latin typeface="Times" pitchFamily="18" charset="0"/>
              </a:rPr>
              <a:t>The most common subordinating conjunctions are   </a:t>
            </a:r>
            <a:r>
              <a:rPr lang="en-US" altLang="en-US" sz="4000" b="1">
                <a:solidFill>
                  <a:schemeClr val="bg1"/>
                </a:solidFill>
                <a:latin typeface="Times" pitchFamily="18" charset="0"/>
              </a:rPr>
              <a:t>"after," "although," "as," "because," "before," "how," "if," "once," "since," "than," "that," though," "till," "until," "when," "where," "whether,” and while."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4768850" y="3251200"/>
            <a:ext cx="30337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spcBef>
                <a:spcPct val="50000"/>
              </a:spcBef>
            </a:pPr>
            <a:endParaRPr lang="th-TH" altLang="en-US" sz="3400">
              <a:solidFill>
                <a:schemeClr val="tx1"/>
              </a:solidFill>
              <a:latin typeface="Times" pitchFamily="18" charset="0"/>
            </a:endParaRPr>
          </a:p>
        </p:txBody>
      </p:sp>
      <p:sp>
        <p:nvSpPr>
          <p:cNvPr id="106499" name="Text Box 5"/>
          <p:cNvSpPr txBox="1">
            <a:spLocks noChangeArrowheads="1"/>
          </p:cNvSpPr>
          <p:nvPr/>
        </p:nvSpPr>
        <p:spPr bwMode="auto">
          <a:xfrm>
            <a:off x="1328738" y="6248400"/>
            <a:ext cx="105124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spcBef>
                <a:spcPct val="50000"/>
              </a:spcBef>
            </a:pPr>
            <a:r>
              <a:rPr lang="en-US" altLang="en-US" sz="4000" dirty="0">
                <a:solidFill>
                  <a:schemeClr val="tx2"/>
                </a:solidFill>
                <a:latin typeface="Arial" charset="0"/>
              </a:rPr>
              <a:t>Clause 1</a:t>
            </a:r>
            <a:r>
              <a:rPr lang="en-US" altLang="en-US" sz="4000" dirty="0">
                <a:solidFill>
                  <a:schemeClr val="tx1"/>
                </a:solidFill>
                <a:latin typeface="Arial" charset="0"/>
              </a:rPr>
              <a:t>                                   Clause 2</a:t>
            </a:r>
          </a:p>
          <a:p>
            <a:pPr eaLnBrk="1" hangingPunct="1">
              <a:spcBef>
                <a:spcPct val="50000"/>
              </a:spcBef>
            </a:pPr>
            <a:r>
              <a:rPr lang="en-US" altLang="en-US" sz="4000" dirty="0">
                <a:solidFill>
                  <a:schemeClr val="tx2"/>
                </a:solidFill>
                <a:latin typeface="Arial" charset="0"/>
              </a:rPr>
              <a:t>Independent</a:t>
            </a:r>
            <a:r>
              <a:rPr lang="en-US" altLang="en-US" sz="4000" dirty="0">
                <a:solidFill>
                  <a:schemeClr val="tx1"/>
                </a:solidFill>
                <a:latin typeface="Arial" charset="0"/>
              </a:rPr>
              <a:t>                                Dependent</a:t>
            </a:r>
          </a:p>
        </p:txBody>
      </p:sp>
      <p:sp>
        <p:nvSpPr>
          <p:cNvPr id="7" name="Rectangle 2"/>
          <p:cNvSpPr>
            <a:spLocks noGrp="1" noChangeArrowheads="1"/>
          </p:cNvSpPr>
          <p:nvPr>
            <p:ph type="title"/>
          </p:nvPr>
        </p:nvSpPr>
        <p:spPr>
          <a:xfrm>
            <a:off x="428625" y="325438"/>
            <a:ext cx="12147550" cy="2384425"/>
          </a:xfrm>
          <a:ln>
            <a:solidFill>
              <a:srgbClr val="800000"/>
            </a:solidFill>
          </a:ln>
        </p:spPr>
        <p:txBody>
          <a:bodyPr rtlCol="0">
            <a:normAutofit fontScale="90000"/>
          </a:bodyPr>
          <a:lstStyle/>
          <a:p>
            <a:pPr eaLnBrk="1" fontAlgn="auto" hangingPunct="1">
              <a:spcAft>
                <a:spcPts val="0"/>
              </a:spcAft>
              <a:defRPr/>
            </a:pPr>
            <a:r>
              <a:rPr lang="en-US" sz="4600" dirty="0"/>
              <a:t/>
            </a:r>
            <a:br>
              <a:rPr lang="en-US" sz="4600" dirty="0"/>
            </a:br>
            <a:r>
              <a:rPr lang="en-US" sz="4600" dirty="0"/>
              <a:t/>
            </a:r>
            <a:br>
              <a:rPr lang="en-US" sz="4600" dirty="0"/>
            </a:br>
            <a:r>
              <a:rPr lang="en-US" dirty="0" smtClean="0"/>
              <a:t>COMPLEX SENTENCE:</a:t>
            </a:r>
            <a:r>
              <a:rPr lang="en-US" sz="4600" b="1" dirty="0"/>
              <a:t/>
            </a:r>
            <a:br>
              <a:rPr lang="en-US" sz="4600" b="1" dirty="0"/>
            </a:br>
            <a:r>
              <a:rPr lang="en-US" sz="5100" b="1" i="1" dirty="0"/>
              <a:t>SUBORDINATING CONJUNCTIONS</a:t>
            </a:r>
            <a:r>
              <a:rPr lang="en-US" sz="5100" b="1" dirty="0"/>
              <a:t/>
            </a:r>
            <a:br>
              <a:rPr lang="en-US" sz="5100" b="1" dirty="0"/>
            </a:br>
            <a:endParaRPr lang="en-US" dirty="0" smtClean="0"/>
          </a:p>
        </p:txBody>
      </p:sp>
      <p:sp>
        <p:nvSpPr>
          <p:cNvPr id="106501" name="Rectangle 1"/>
          <p:cNvSpPr>
            <a:spLocks noChangeArrowheads="1"/>
          </p:cNvSpPr>
          <p:nvPr/>
        </p:nvSpPr>
        <p:spPr bwMode="auto">
          <a:xfrm>
            <a:off x="254000" y="3124200"/>
            <a:ext cx="1234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spcBef>
                <a:spcPct val="50000"/>
              </a:spcBef>
            </a:pPr>
            <a:r>
              <a:rPr lang="en-US" altLang="en-US" sz="3600" b="1" dirty="0">
                <a:solidFill>
                  <a:schemeClr val="bg1"/>
                </a:solidFill>
                <a:latin typeface="Arial" charset="0"/>
              </a:rPr>
              <a:t>“‘That’s one of the most difficult things for immigrants to wealth, </a:t>
            </a:r>
            <a:r>
              <a:rPr lang="en-US" altLang="en-US" sz="3600" b="1" i="1" dirty="0">
                <a:solidFill>
                  <a:srgbClr val="FFFF00"/>
                </a:solidFill>
                <a:latin typeface="Arial" charset="0"/>
              </a:rPr>
              <a:t>because</a:t>
            </a:r>
            <a:r>
              <a:rPr lang="en-US" altLang="en-US" sz="3600" b="1" dirty="0">
                <a:solidFill>
                  <a:srgbClr val="FFFF00"/>
                </a:solidFill>
                <a:latin typeface="Arial" charset="0"/>
              </a:rPr>
              <a:t> </a:t>
            </a:r>
            <a:r>
              <a:rPr lang="en-US" altLang="en-US" sz="3600" b="1" dirty="0">
                <a:solidFill>
                  <a:schemeClr val="tx1"/>
                </a:solidFill>
                <a:latin typeface="Arial" charset="0"/>
              </a:rPr>
              <a:t>they don’t know what to say when having the excuse of “We can’t afford it” is gone,’ </a:t>
            </a:r>
            <a:r>
              <a:rPr lang="en-US" altLang="en-US" sz="3600" b="1" dirty="0" err="1">
                <a:solidFill>
                  <a:schemeClr val="tx1"/>
                </a:solidFill>
                <a:latin typeface="Arial" charset="0"/>
              </a:rPr>
              <a:t>Grubman</a:t>
            </a:r>
            <a:r>
              <a:rPr lang="en-US" altLang="en-US" sz="3600" b="1" dirty="0">
                <a:solidFill>
                  <a:schemeClr val="tx1"/>
                </a:solidFill>
                <a:latin typeface="Arial" charset="0"/>
              </a:rPr>
              <a:t> said” (p. 51).</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FFFFFF"/>
      </a:accent1>
      <a:accent2>
        <a:srgbClr val="333399"/>
      </a:accent2>
      <a:accent3>
        <a:srgbClr val="AAAAAA"/>
      </a:accent3>
      <a:accent4>
        <a:srgbClr val="DADADA"/>
      </a:accent4>
      <a:accent5>
        <a:srgbClr val="FFFFFF"/>
      </a:accent5>
      <a:accent6>
        <a:srgbClr val="2D2D8A"/>
      </a:accent6>
      <a:hlink>
        <a:srgbClr val="009999"/>
      </a:hlink>
      <a:folHlink>
        <a:srgbClr val="99CC00"/>
      </a:folHlink>
    </a:clrScheme>
    <a:fontScheme name="Title &amp; Bullets - Right">
      <a:majorFont>
        <a:latin typeface="Chalkboard"/>
        <a:ea typeface="ヒラギノ角ゴ ProN W3"/>
        <a:cs typeface="ヒラギノ角ゴ ProN W3"/>
      </a:majorFont>
      <a:minorFont>
        <a:latin typeface="Chalkboard"/>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角ゴ ProN W3" charset="0"/>
            <a:cs typeface="ヒラギノ角ゴ ProN W3" charset="0"/>
            <a:sym typeface="Chalkboar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Chalkboard" charset="0"/>
            <a:ea typeface="ヒラギノ角ゴ ProN W3" charset="0"/>
            <a:cs typeface="ヒラギノ角ゴ ProN W3" charset="0"/>
            <a:sym typeface="Chalkboard"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9th Adv Bellringer PPT</Template>
  <TotalTime>9</TotalTime>
  <Pages>0</Pages>
  <Words>645</Words>
  <Characters>0</Characters>
  <Application>Microsoft Office PowerPoint</Application>
  <PresentationFormat>Custom</PresentationFormat>
  <Lines>0</Lines>
  <Paragraphs>109</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Title &amp; Bullets - Right</vt:lpstr>
      <vt:lpstr>Sentence Types</vt:lpstr>
      <vt:lpstr>Simple Sentence</vt:lpstr>
      <vt:lpstr>Compound Sentence</vt:lpstr>
      <vt:lpstr> COMPOUND SENTENCE: COORDINATING CONJUNCTIONS AND CONJUNCTIVE ADVERBS </vt:lpstr>
      <vt:lpstr>Compound Sentences:  Conjunctive Adverbs</vt:lpstr>
      <vt:lpstr>Compound Sentences:  Semi-colons</vt:lpstr>
      <vt:lpstr>Complex Sentence</vt:lpstr>
      <vt:lpstr>  COMPLEX SENTENCE: SUBORDINATING CONJUNCTIONS </vt:lpstr>
      <vt:lpstr>  COMPLEX SENTENCE: SUBORDINATING CONJUNCTIONS </vt:lpstr>
      <vt:lpstr>PowerPoint Presentation</vt:lpstr>
      <vt:lpstr>Exercises</vt:lpstr>
      <vt:lpstr>PowerPoint Presentation</vt:lpstr>
      <vt:lpstr>Answers</vt:lpstr>
    </vt:vector>
  </TitlesOfParts>
  <Company>Fairfax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Types</dc:title>
  <dc:creator>Administrator</dc:creator>
  <cp:lastModifiedBy>Administrator</cp:lastModifiedBy>
  <cp:revision>2</cp:revision>
  <dcterms:created xsi:type="dcterms:W3CDTF">2014-02-02T00:37:15Z</dcterms:created>
  <dcterms:modified xsi:type="dcterms:W3CDTF">2014-02-03T16:12:48Z</dcterms:modified>
</cp:coreProperties>
</file>