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5" r:id="rId9"/>
    <p:sldId id="278" r:id="rId10"/>
    <p:sldId id="262" r:id="rId11"/>
    <p:sldId id="266" r:id="rId12"/>
    <p:sldId id="267" r:id="rId13"/>
    <p:sldId id="268" r:id="rId14"/>
    <p:sldId id="269" r:id="rId15"/>
    <p:sldId id="270" r:id="rId16"/>
    <p:sldId id="277" r:id="rId17"/>
    <p:sldId id="276" r:id="rId18"/>
    <p:sldId id="280" r:id="rId19"/>
    <p:sldId id="273" r:id="rId20"/>
    <p:sldId id="274" r:id="rId21"/>
    <p:sldId id="28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89520" autoAdjust="0"/>
  </p:normalViewPr>
  <p:slideViewPr>
    <p:cSldViewPr snapToGrid="0">
      <p:cViewPr varScale="1">
        <p:scale>
          <a:sx n="66" d="100"/>
          <a:sy n="66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2AB0-1325-453A-BF51-6FE1FA8053F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C470-C69F-4981-990D-BA3DEE89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the rising popularity of circulatory periodicals, such as </a:t>
            </a:r>
            <a:r>
              <a:rPr lang="en-US" i="1" dirty="0" smtClean="0"/>
              <a:t>The Atlantic Monthly</a:t>
            </a:r>
            <a:r>
              <a:rPr lang="en-US" dirty="0" smtClean="0"/>
              <a:t>, </a:t>
            </a:r>
            <a:r>
              <a:rPr lang="en-US" i="1" dirty="0" smtClean="0"/>
              <a:t>The New Yorker</a:t>
            </a:r>
            <a:r>
              <a:rPr lang="en-US" dirty="0" smtClean="0"/>
              <a:t>, and </a:t>
            </a:r>
            <a:r>
              <a:rPr lang="en-US" i="1" dirty="0" smtClean="0"/>
              <a:t>Harper’s  Weekly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Serial publications gave women a profitable and publicized avenue to publish their own writing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London, Crane, and Dreiser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- unity (each fictional element working together)</a:t>
            </a:r>
          </a:p>
          <a:p>
            <a:pPr marL="0" indent="0">
              <a:buNone/>
            </a:pPr>
            <a:r>
              <a:rPr lang="en-US" sz="1200" dirty="0" smtClean="0"/>
              <a:t>	- brevity (short in length)</a:t>
            </a:r>
          </a:p>
          <a:p>
            <a:pPr marL="0" indent="0">
              <a:buNone/>
            </a:pPr>
            <a:r>
              <a:rPr lang="en-US" sz="1200" dirty="0" smtClean="0"/>
              <a:t>	- intensity (suspense)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Latin roots: </a:t>
            </a:r>
            <a:r>
              <a:rPr lang="en-US" sz="1200" i="1" dirty="0" err="1" smtClean="0"/>
              <a:t>verum</a:t>
            </a:r>
            <a:r>
              <a:rPr lang="en-US" sz="1200" dirty="0" smtClean="0"/>
              <a:t> meaning truth and </a:t>
            </a:r>
            <a:r>
              <a:rPr lang="en-US" sz="1200" i="1" dirty="0" err="1" smtClean="0"/>
              <a:t>similis</a:t>
            </a:r>
            <a:r>
              <a:rPr lang="en-US" sz="1200" dirty="0" smtClean="0"/>
              <a:t> meaning similar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refers to the believability of a narrative; the extent to which a text seems realistic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narrative device used in literature “depict the multitudinous thoughts and feelings which pass through the mind” also known as an  “interior monologue”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be)a direct opportunity for the reader to see exactly what the protagonist is thinking, even to the point that these thoughts may seem disjointed or nonsensical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German: “novel of formation” or “coming-of-age story”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focuses of the moral and psychological growth of the protagonist (in novel form- from childhood to adulthood)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character change is extremely important </a:t>
            </a:r>
          </a:p>
          <a:p>
            <a:pPr marL="0" indent="0">
              <a:buNone/>
            </a:pPr>
            <a:r>
              <a:rPr lang="en-US" sz="1200" dirty="0" smtClean="0"/>
              <a:t>	- change often occurs as an epiphany, a sudden realization by 	the main character after a trial or conflict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3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Spanish: from </a:t>
            </a:r>
            <a:r>
              <a:rPr lang="en-US" sz="1200" i="1" dirty="0" err="1" smtClean="0"/>
              <a:t>picaro</a:t>
            </a:r>
            <a:r>
              <a:rPr lang="en-US" sz="1200" dirty="0" smtClean="0"/>
              <a:t> meaning rogue or rascal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usually seemingly realistic and humorous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follows the adventures of a roguish hero or protagonist of low class who lives by his wits in a corrupted society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often intended to highlight the origin(s) or causes and consequences of society’s corruption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Greek: purification or cleansing of emotions- especially pity and fear- through art, which results in a renewal and restoration of character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Comes from Aristotle’s </a:t>
            </a:r>
            <a:r>
              <a:rPr lang="en-US" sz="1200" i="1" dirty="0" smtClean="0"/>
              <a:t>Poetics</a:t>
            </a:r>
            <a:r>
              <a:rPr lang="en-US" sz="1200" dirty="0" smtClean="0"/>
              <a:t> to describe the effects of tragedy on the spectator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Latin: meaning god from the machine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plot device where seemingly unresolvable problem is suddenly and abruptly resolved by the contrived and unexpected intervention of some new event, character, ability or object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 in modern literature, this plot device is generally deemed undesirable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Everyday people and their lives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C470-C69F-4981-990D-BA3DEE891B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short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 HONORS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Verisimilitude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42" y="1625601"/>
            <a:ext cx="5594387" cy="4949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Opposite of “The dog ate my homework”</a:t>
            </a: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Postmodern: the “truth” of a text may challenge conventional understandings</a:t>
            </a:r>
            <a:endParaRPr lang="en-US" sz="4000" dirty="0"/>
          </a:p>
        </p:txBody>
      </p:sp>
      <p:pic>
        <p:nvPicPr>
          <p:cNvPr id="3074" name="Picture 2" descr="http://suggestoftheday.com/wp-content/uploads/2010/01/star-wars-is-based-on-a-true-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1842647"/>
            <a:ext cx="5519511" cy="44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mmcglynn\AppData\Local\Microsoft\Windows\Temporary Internet Files\Content.IE5\VFNICZYO\MP9004318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2" y="0"/>
            <a:ext cx="6662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of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7" y="1843315"/>
            <a:ext cx="5341255" cy="4891314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>
                <a:effectLst/>
              </a:rPr>
              <a:t> HOMEWORK</a:t>
            </a:r>
            <a:r>
              <a:rPr lang="en-US" sz="3200" dirty="0">
                <a:effectLst/>
              </a:rPr>
              <a:t>. COMPUTER. INTERNET. SHINY OBJECT. SQUIRREL</a:t>
            </a:r>
            <a:r>
              <a:rPr lang="en-US" sz="3200" dirty="0" smtClean="0">
                <a:effectLst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effectLst/>
              </a:rPr>
              <a:t>	</a:t>
            </a:r>
            <a:r>
              <a:rPr lang="en-US" sz="3200" dirty="0" smtClean="0">
                <a:effectLst/>
              </a:rPr>
              <a:t>-  William James (1890)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>
                <a:effectLst/>
              </a:rPr>
              <a:t> See into the protagonists’ mind (often a scary place to be)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>
                <a:effectLst/>
              </a:rPr>
              <a:t>Modernists: James Joyce, Virginia Woolf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17543" y="449943"/>
            <a:ext cx="195943" cy="7692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016347" y="3429000"/>
            <a:ext cx="609596" cy="5188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0629" y="268515"/>
            <a:ext cx="435428" cy="6241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16057" y="2126343"/>
            <a:ext cx="1001486" cy="6241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697030" y="4963887"/>
            <a:ext cx="319317" cy="9143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17315" y="580572"/>
            <a:ext cx="1001486" cy="6241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017658" y="4165600"/>
            <a:ext cx="493484" cy="7547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26528" y="3817257"/>
            <a:ext cx="201385" cy="7257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56187"/>
            <a:ext cx="9720072" cy="1499616"/>
          </a:xfrm>
        </p:spPr>
        <p:txBody>
          <a:bodyPr/>
          <a:lstStyle/>
          <a:p>
            <a:r>
              <a:rPr lang="en-US" dirty="0" smtClean="0"/>
              <a:t>Bildungsroman*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28" y="1746738"/>
            <a:ext cx="11080786" cy="4806461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Boy 	+ 	Time &amp; Trauma	=	Man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4400" dirty="0"/>
          </a:p>
          <a:p>
            <a:pPr lvl="8">
              <a:buFont typeface="Courier New" panose="02070309020205020404" pitchFamily="49" charset="0"/>
              <a:buChar char="o"/>
            </a:pPr>
            <a:r>
              <a:rPr lang="en-US" sz="3600" dirty="0" smtClean="0"/>
              <a:t>   	   </a:t>
            </a:r>
            <a:r>
              <a:rPr lang="en-US" sz="3900" dirty="0" smtClean="0"/>
              <a:t>+	</a:t>
            </a:r>
            <a:r>
              <a:rPr lang="en-US" sz="3600" dirty="0" smtClean="0"/>
              <a:t>			   </a:t>
            </a:r>
            <a:r>
              <a:rPr lang="en-US" sz="3900" dirty="0" smtClean="0"/>
              <a:t>=</a:t>
            </a:r>
            <a:endParaRPr 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4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000" dirty="0"/>
              <a:t>A clear reference </a:t>
            </a:r>
            <a:r>
              <a:rPr lang="en-US" sz="2000" dirty="0" smtClean="0"/>
              <a:t>to the </a:t>
            </a:r>
            <a:r>
              <a:rPr lang="en-US" sz="2000" dirty="0"/>
              <a:t>Roman Empire’s superior sewage system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400" dirty="0" smtClean="0"/>
          </a:p>
        </p:txBody>
      </p:sp>
      <p:pic>
        <p:nvPicPr>
          <p:cNvPr id="1028" name="Picture 4" descr="C:\Users\kmmcglynn\AppData\Local\Microsoft\Windows\Temporary Internet Files\Content.IE5\0OLPCDK0\MP90042229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96" y="2399531"/>
            <a:ext cx="3283334" cy="32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mmcglynn\AppData\Local\Microsoft\Windows\Temporary Internet Files\Content.IE5\VFNICZYO\MP90043080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2698625"/>
            <a:ext cx="1818707" cy="23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mmcglynn\AppData\Local\Microsoft\Windows\Temporary Internet Files\Content.IE5\0OLPCDK0\MP90040029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3" y="2325018"/>
            <a:ext cx="2072642" cy="13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mmcglynn\AppData\Local\Microsoft\Windows\Temporary Internet Files\Content.IE5\5R83RGOH\MP90040067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19" y="4030051"/>
            <a:ext cx="1584329" cy="15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45876" y="3879851"/>
            <a:ext cx="2344616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0276114" y="3495413"/>
            <a:ext cx="638629" cy="53463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9130" y="4008449"/>
            <a:ext cx="152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has two thumbs and is disillusioned? This guy.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3.wikia.nocookie.net/__cb20131014231758/legomessageboards/images/c/c2/Troll-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05639"/>
            <a:ext cx="6800485" cy="62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74171" y="1886857"/>
            <a:ext cx="4165600" cy="3004457"/>
          </a:xfrm>
          <a:prstGeom prst="wedgeRoundRectCallout">
            <a:avLst>
              <a:gd name="adj1" fmla="val 79032"/>
              <a:gd name="adj2" fmla="val 2991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29" y="2590688"/>
            <a:ext cx="3849484" cy="1770962"/>
          </a:xfrm>
        </p:spPr>
        <p:txBody>
          <a:bodyPr>
            <a:normAutofit/>
          </a:bodyPr>
          <a:lstStyle/>
          <a:p>
            <a:r>
              <a:rPr lang="en-US" sz="7200" dirty="0"/>
              <a:t> Picaresque</a:t>
            </a:r>
          </a:p>
        </p:txBody>
      </p:sp>
    </p:spTree>
    <p:extLst>
      <p:ext uri="{BB962C8B-B14F-4D97-AF65-F5344CB8AC3E}">
        <p14:creationId xmlns:p14="http://schemas.microsoft.com/office/powerpoint/2010/main" val="1887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catharsis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00" y="2084832"/>
            <a:ext cx="10819529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All the feels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sym typeface="Wingdings" panose="05000000000000000000" pitchFamily="2" charset="2"/>
              </a:rPr>
              <a:t> Pity and Fear</a:t>
            </a:r>
            <a:endParaRPr lang="en-US" sz="36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052" name="Picture 4" descr="http://www.jacobswellmemphis.org/wp-content/uploads/2013/11/980956_721539101207135_519401624_o-e1384069342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51" y="3461465"/>
            <a:ext cx="666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mmcglynn\AppData\Local\Microsoft\Windows\Temporary Internet Files\Content.IE5\910TAWU3\dglxasse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52" y="490135"/>
            <a:ext cx="3144575" cy="47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Deus ex machine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743" y="1683657"/>
            <a:ext cx="8897255" cy="49476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600" dirty="0" smtClean="0"/>
          </a:p>
        </p:txBody>
      </p:sp>
      <p:pic>
        <p:nvPicPr>
          <p:cNvPr id="5122" name="Picture 2" descr="http://timvandevall.com/wp-content/uploads/2013/07/Plot-Diagram-Workshee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44" y="1698171"/>
            <a:ext cx="6397881" cy="4947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3843" y="4524608"/>
            <a:ext cx="131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Unfixable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Problem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912065">
            <a:off x="4364921" y="3000393"/>
            <a:ext cx="199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Mo’ Money 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Mo’ Problems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6216" y="1654019"/>
            <a:ext cx="230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99 Problems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But I Can’t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ix One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2976" y="4029541"/>
            <a:ext cx="20631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MAGIC SOLUTION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5123" name="Picture 3" descr="C:\Users\kmmcglynn\AppData\Local\Microsoft\Windows\Temporary Internet Files\Content.IE5\VFNICZYO\MP9004140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7167">
            <a:off x="9600034" y="3060615"/>
            <a:ext cx="1881377" cy="17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" y="4960137"/>
            <a:ext cx="11654971" cy="146304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major literary movements overview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20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What is a literary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13" y="2227943"/>
            <a:ext cx="10805016" cy="4318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Trends defined by time period shared intellectual, historical, religious, and artistic influences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77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59671" y="1908629"/>
            <a:ext cx="10935643" cy="459377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Realism: literature as a faithful representation of reality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pawned </a:t>
            </a:r>
            <a:r>
              <a:rPr lang="en-US" sz="2400" dirty="0"/>
              <a:t>by the Civil </a:t>
            </a:r>
            <a:r>
              <a:rPr lang="en-US" sz="2400" dirty="0" smtClean="0"/>
              <a:t>War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Boring people matter too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Dialect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128016" lvl="1" indent="0" eaLnBrk="1" hangingPunct="1">
              <a:buNone/>
            </a:pPr>
            <a:r>
              <a:rPr lang="en-US" sz="2800" dirty="0"/>
              <a:t>Regionalism was a type of realism that focused on a particular geographical area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smtClean="0"/>
              <a:t>Place Personified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smtClean="0"/>
              <a:t>Mark </a:t>
            </a:r>
            <a:r>
              <a:rPr lang="en-US" sz="2400" dirty="0"/>
              <a:t>Twain, </a:t>
            </a:r>
            <a:r>
              <a:rPr lang="en-US" sz="2400" dirty="0" smtClean="0"/>
              <a:t>Kate Chopin, Charles Chesnutt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818531" y="820970"/>
            <a:ext cx="68450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cap="all" spc="100" dirty="0" smtClean="0">
                <a:solidFill>
                  <a:srgbClr val="FFFFFF">
                    <a:lumMod val="95000"/>
                    <a:lumOff val="5000"/>
                  </a:srgbClr>
                </a:solidFill>
                <a:latin typeface="Tw Cen MT Condensed" panose="020B0606020104020203"/>
              </a:rPr>
              <a:t>Realism: 1850’s-1900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Naturalism: 1865-1900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28" y="2084832"/>
            <a:ext cx="11254958" cy="4156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Naturalism </a:t>
            </a:r>
            <a:r>
              <a:rPr lang="en-US" sz="3600" dirty="0"/>
              <a:t>was a more extreme form of </a:t>
            </a:r>
            <a:r>
              <a:rPr lang="en-US" sz="3600" dirty="0" smtClean="0"/>
              <a:t>Realism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en-US" sz="3600" dirty="0" smtClean="0"/>
              <a:t>emphasized </a:t>
            </a:r>
            <a:r>
              <a:rPr lang="en-US" sz="3600" dirty="0"/>
              <a:t>man’s lack of power against </a:t>
            </a:r>
            <a:r>
              <a:rPr lang="en-US" sz="3600" dirty="0" smtClean="0"/>
              <a:t>nature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en-US" sz="3600" dirty="0" smtClean="0"/>
              <a:t>pessimistic; often </a:t>
            </a:r>
            <a:r>
              <a:rPr lang="en-US" sz="3600" dirty="0"/>
              <a:t>uses nameless </a:t>
            </a:r>
            <a:r>
              <a:rPr lang="en-US" sz="3600" dirty="0" smtClean="0"/>
              <a:t>characters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heredity</a:t>
            </a:r>
            <a:r>
              <a:rPr lang="en-US" sz="3600" dirty="0"/>
              <a:t>, environment, </a:t>
            </a:r>
            <a:r>
              <a:rPr lang="en-US" sz="3600" dirty="0" smtClean="0"/>
              <a:t>and </a:t>
            </a:r>
            <a:r>
              <a:rPr lang="en-US" sz="3600" dirty="0"/>
              <a:t>fate control character’s </a:t>
            </a:r>
            <a:r>
              <a:rPr lang="en-US" sz="3600" dirty="0" smtClean="0"/>
              <a:t>outcomes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short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20197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A genre of fiction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Tells a story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Is short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Yeah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037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Modernism: 1900-1950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56" y="1908628"/>
            <a:ext cx="11298501" cy="465182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WWI</a:t>
            </a:r>
            <a:r>
              <a:rPr lang="en-US" sz="4000" dirty="0"/>
              <a:t>, Prohibition, and the Great </a:t>
            </a:r>
            <a:r>
              <a:rPr lang="en-US" sz="4000" dirty="0" smtClean="0"/>
              <a:t>Depression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(Present day) people suck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  <a:r>
              <a:rPr lang="en-US" sz="4000" dirty="0" smtClean="0"/>
              <a:t>nostalgia for simpler times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America </a:t>
            </a:r>
            <a:r>
              <a:rPr lang="en-US" sz="4000" dirty="0"/>
              <a:t>seems to lose her </a:t>
            </a:r>
            <a:r>
              <a:rPr lang="en-US" sz="4000" dirty="0" smtClean="0"/>
              <a:t>innocence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Disillusionment and the impersonal nature of the world are </a:t>
            </a:r>
            <a:r>
              <a:rPr lang="en-US" sz="4000" dirty="0"/>
              <a:t>major </a:t>
            </a:r>
            <a:r>
              <a:rPr lang="en-US" sz="4000" dirty="0" smtClean="0"/>
              <a:t>themes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Ex-pats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4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renaissance: 1920-1929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27" y="2065093"/>
            <a:ext cx="11313016" cy="4417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African-American artists, </a:t>
            </a:r>
            <a:r>
              <a:rPr lang="en-US" sz="4000" dirty="0"/>
              <a:t>writers, musicians, and performers were part of a great cultural movement </a:t>
            </a:r>
            <a:r>
              <a:rPr lang="en-US" sz="4000" dirty="0" smtClean="0"/>
              <a:t>that sprung out of the jazz clubs in New York City, Chicago, and New Orleans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Mainstream </a:t>
            </a:r>
            <a:r>
              <a:rPr lang="en-US" sz="4000" dirty="0"/>
              <a:t>America was gathering an appreciation for African art and </a:t>
            </a:r>
            <a:r>
              <a:rPr lang="en-US" sz="4000" dirty="0" smtClean="0"/>
              <a:t>culture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addressed </a:t>
            </a:r>
            <a:r>
              <a:rPr lang="en-US" sz="4000" dirty="0"/>
              <a:t>issues of race, class, religion, and </a:t>
            </a:r>
            <a:r>
              <a:rPr lang="en-US" sz="4000" dirty="0" smtClean="0"/>
              <a:t>gender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6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56" y="1872343"/>
            <a:ext cx="11167872" cy="46736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Contemporary literature; Postmodernism </a:t>
            </a:r>
            <a:r>
              <a:rPr lang="en-US" sz="4000" dirty="0"/>
              <a:t>is an amalgam of many techniques and </a:t>
            </a:r>
            <a:r>
              <a:rPr lang="en-US" sz="4000" dirty="0" smtClean="0"/>
              <a:t>styles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“Truth”= 	 Irony=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Narrator/</a:t>
            </a:r>
            <a:r>
              <a:rPr lang="en-US" sz="4000" dirty="0" err="1" smtClean="0"/>
              <a:t>Plotlines</a:t>
            </a:r>
            <a:r>
              <a:rPr lang="en-US" sz="4000" baseline="30000" dirty="0" err="1" smtClean="0"/>
              <a:t>over</a:t>
            </a:r>
            <a:r>
              <a:rPr lang="en-US" sz="4000" baseline="30000" dirty="0" smtClean="0"/>
              <a:t> 9,000</a:t>
            </a:r>
            <a:r>
              <a:rPr lang="en-US" sz="40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Nature of </a:t>
            </a:r>
            <a:r>
              <a:rPr lang="en-US" sz="4000" dirty="0"/>
              <a:t>being</a:t>
            </a:r>
            <a:r>
              <a:rPr lang="en-US" sz="4000" dirty="0" smtClean="0"/>
              <a:t>, </a:t>
            </a:r>
            <a:r>
              <a:rPr lang="en-US" sz="4000" dirty="0"/>
              <a:t>existing, or </a:t>
            </a:r>
            <a:r>
              <a:rPr lang="en-US" sz="4000" dirty="0" smtClean="0"/>
              <a:t>reality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So what?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Why is this significant?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And we care because…?</a:t>
            </a:r>
            <a:endParaRPr lang="en-US" sz="4000" dirty="0"/>
          </a:p>
          <a:p>
            <a:endParaRPr lang="en-US" dirty="0"/>
          </a:p>
        </p:txBody>
      </p:sp>
      <p:pic>
        <p:nvPicPr>
          <p:cNvPr id="8194" name="Picture 2" descr="http://imatevents.com/wp-content/uploads/2014/03/1196px-Not_facebook_not_like_thumbs_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89" y="2726886"/>
            <a:ext cx="778432" cy="6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3.wikia.nocookie.net/__cb20120604120820/zombiejombie/images/4/40/Fb_like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2" y="2654977"/>
            <a:ext cx="785142" cy="7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928813"/>
            <a:ext cx="11329987" cy="4380547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Prose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usually 500 to 20,000 words; shorter pieces of prose are called “</a:t>
            </a:r>
            <a:r>
              <a:rPr lang="en-US" sz="4000" dirty="0" err="1" smtClean="0"/>
              <a:t>microfiction</a:t>
            </a:r>
            <a:r>
              <a:rPr lang="en-US" sz="4000" dirty="0" smtClean="0"/>
              <a:t>” or “flash fiction”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No useless language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Can be read in a single sitting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0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Modern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2084832"/>
            <a:ext cx="10537372" cy="422452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Originated in the United States in the mid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Washington Irvine, Nathaniel Hawthorne, and Edgar Allan Poe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</a:t>
            </a:r>
            <a:r>
              <a:rPr lang="en-US" sz="3600" u="sng" dirty="0" smtClean="0"/>
              <a:t>Poe–</a:t>
            </a:r>
            <a:r>
              <a:rPr lang="en-US" sz="3600" dirty="0" smtClean="0"/>
              <a:t>qualities of the “short story”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en-US" sz="3600" dirty="0" smtClean="0"/>
              <a:t>Magazines=Lady $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audiences were usually northern, middle class white people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299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96529"/>
            <a:ext cx="9720072" cy="1499616"/>
          </a:xfrm>
        </p:spPr>
        <p:txBody>
          <a:bodyPr/>
          <a:lstStyle/>
          <a:p>
            <a:r>
              <a:rPr lang="en-US" dirty="0" smtClean="0"/>
              <a:t>Poe and artistic 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14" y="1896145"/>
            <a:ext cx="11095300" cy="4649797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500" dirty="0" smtClean="0"/>
              <a:t> Poe’s essential characteristics of a short story: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unity 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brevity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intensity 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>
                <a:latin typeface="Tw Cen MT" panose="020B0602020104020603" pitchFamily="34" charset="0"/>
              </a:rPr>
              <a:t>Poe’s </a:t>
            </a:r>
            <a:r>
              <a:rPr lang="en-US" sz="3500" dirty="0">
                <a:latin typeface="Tw Cen MT" panose="020B0602020104020603" pitchFamily="34" charset="0"/>
              </a:rPr>
              <a:t>definition of artistic </a:t>
            </a:r>
            <a:r>
              <a:rPr lang="en-US" sz="3500" dirty="0" smtClean="0">
                <a:latin typeface="Tw Cen MT" panose="020B0602020104020603" pitchFamily="34" charset="0"/>
              </a:rPr>
              <a:t>unity</a:t>
            </a:r>
            <a:r>
              <a:rPr lang="en-US" sz="3500" dirty="0">
                <a:latin typeface="Tw Cen MT" panose="020B0602020104020603" pitchFamily="34" charset="0"/>
              </a:rPr>
              <a:t> </a:t>
            </a:r>
            <a:r>
              <a:rPr lang="en-US" sz="3500" dirty="0" smtClean="0">
                <a:latin typeface="Tw Cen MT" panose="020B0602020104020603" pitchFamily="34" charset="0"/>
              </a:rPr>
              <a:t>in his “Philosophy of Composition”:</a:t>
            </a:r>
            <a:endParaRPr lang="en-US" sz="3500" dirty="0">
              <a:latin typeface="Tw Cen MT" panose="020B06020201040206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500" i="1" dirty="0" smtClean="0">
                <a:latin typeface="Tw Cen MT" panose="020B0602020104020603" pitchFamily="34" charset="0"/>
              </a:rPr>
              <a:t>“That </a:t>
            </a:r>
            <a:r>
              <a:rPr lang="en-US" sz="3500" i="1" dirty="0">
                <a:latin typeface="Tw Cen MT" panose="020B0602020104020603" pitchFamily="34" charset="0"/>
              </a:rPr>
              <a:t>condition of a successful literary work whereby all its elements work together for the achievement of its central purpose.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500" i="1" dirty="0">
                <a:latin typeface="Tw Cen MT" panose="020B0602020104020603" pitchFamily="34" charset="0"/>
              </a:rPr>
              <a:t>In an artistically unified work nothing is included that is irrelevant to the </a:t>
            </a:r>
            <a:r>
              <a:rPr lang="en-US" sz="3500" i="1" dirty="0" smtClean="0">
                <a:latin typeface="Tw Cen MT" panose="020B0602020104020603" pitchFamily="34" charset="0"/>
              </a:rPr>
              <a:t>central </a:t>
            </a:r>
            <a:r>
              <a:rPr lang="en-US" sz="3500" i="1" dirty="0">
                <a:latin typeface="Tw Cen MT" panose="020B0602020104020603" pitchFamily="34" charset="0"/>
              </a:rPr>
              <a:t>purpose, nothing is omitted that is essential to it, and the parts are arranged in the most effective order for the achievement of that purpose</a:t>
            </a:r>
            <a:r>
              <a:rPr lang="en-US" sz="3500" i="1" dirty="0" smtClean="0">
                <a:latin typeface="Tw Cen MT" panose="020B0602020104020603" pitchFamily="34" charset="0"/>
              </a:rPr>
              <a:t>.”</a:t>
            </a:r>
            <a:endParaRPr lang="en-US" sz="3500" i="1" dirty="0">
              <a:latin typeface="Tw Cen MT" panose="020B06020201040206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39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89185"/>
            <a:ext cx="9720073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Setting (including mood and tone)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Characterization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Plot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Conflict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Point of 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Theme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80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75" y="360929"/>
            <a:ext cx="9720072" cy="149961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Types of conflict </a:t>
            </a:r>
            <a:r>
              <a:rPr lang="en-US" sz="2800" dirty="0" smtClean="0"/>
              <a:t>*According to the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sol*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24" y="1860545"/>
            <a:ext cx="3496114" cy="1917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INTERNAL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Man vs. Self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324" y="3319380"/>
            <a:ext cx="43592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EXTERNAL</a:t>
            </a: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Man vs. Man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Man vs. Nature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Man vs. Society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Man vs. Fate</a:t>
            </a:r>
          </a:p>
        </p:txBody>
      </p:sp>
    </p:spTree>
    <p:extLst>
      <p:ext uri="{BB962C8B-B14F-4D97-AF65-F5344CB8AC3E}">
        <p14:creationId xmlns:p14="http://schemas.microsoft.com/office/powerpoint/2010/main" val="31921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must 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02" y="2286000"/>
            <a:ext cx="11570898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Be something that is not a thing that’s vague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Universally relatable </a:t>
            </a:r>
            <a:r>
              <a:rPr lang="en-US" sz="2400" dirty="0" smtClean="0"/>
              <a:t>(N.B. must apply to the entire cosmos to count)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“Important”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 smtClean="0"/>
              <a:t> Provide unity to the story (cohesion)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smtClean="0"/>
              <a:t>Significance?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14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Fiction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440</TotalTime>
  <Words>876</Words>
  <Application>Microsoft Office PowerPoint</Application>
  <PresentationFormat>Custom</PresentationFormat>
  <Paragraphs>153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Integral</vt:lpstr>
      <vt:lpstr>Introduction to short stories</vt:lpstr>
      <vt:lpstr>What is a short story?</vt:lpstr>
      <vt:lpstr>General characteristics</vt:lpstr>
      <vt:lpstr>History of the Modern short story</vt:lpstr>
      <vt:lpstr>Poe and artistic unity </vt:lpstr>
      <vt:lpstr>Elements of the short story</vt:lpstr>
      <vt:lpstr>Types of conflict *According to the 7th grade sol*</vt:lpstr>
      <vt:lpstr>Theme must be </vt:lpstr>
      <vt:lpstr>Fiction terminology</vt:lpstr>
      <vt:lpstr>Verisimilitude </vt:lpstr>
      <vt:lpstr>Stream of consciousness</vt:lpstr>
      <vt:lpstr>Bildungsroman* </vt:lpstr>
      <vt:lpstr> Picaresque</vt:lpstr>
      <vt:lpstr>catharsis</vt:lpstr>
      <vt:lpstr>Deus ex machine </vt:lpstr>
      <vt:lpstr>major literary movements overview </vt:lpstr>
      <vt:lpstr>Overview: What is a literary movement </vt:lpstr>
      <vt:lpstr>PowerPoint Presentation</vt:lpstr>
      <vt:lpstr>Naturalism: 1865-1900</vt:lpstr>
      <vt:lpstr>Modernism: 1900-1950</vt:lpstr>
      <vt:lpstr>Harlem renaissance: 1920-1929</vt:lpstr>
      <vt:lpstr>Postmodernism </vt:lpstr>
    </vt:vector>
  </TitlesOfParts>
  <Company>YCSD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short stories</dc:title>
  <dc:creator>Stanton, Kelsey</dc:creator>
  <cp:lastModifiedBy>Administrator</cp:lastModifiedBy>
  <cp:revision>33</cp:revision>
  <dcterms:created xsi:type="dcterms:W3CDTF">2014-03-02T16:29:30Z</dcterms:created>
  <dcterms:modified xsi:type="dcterms:W3CDTF">2014-03-21T16:40:34Z</dcterms:modified>
</cp:coreProperties>
</file>