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</p:sldMasterIdLst>
  <p:sldIdLst>
    <p:sldId id="256" r:id="rId14"/>
    <p:sldId id="316" r:id="rId15"/>
    <p:sldId id="351" r:id="rId16"/>
    <p:sldId id="360" r:id="rId17"/>
    <p:sldId id="348" r:id="rId18"/>
    <p:sldId id="362" r:id="rId19"/>
    <p:sldId id="363" r:id="rId20"/>
    <p:sldId id="365" r:id="rId21"/>
    <p:sldId id="312" r:id="rId22"/>
    <p:sldId id="314" r:id="rId23"/>
    <p:sldId id="306" r:id="rId24"/>
    <p:sldId id="364" r:id="rId25"/>
    <p:sldId id="335" r:id="rId26"/>
    <p:sldId id="349" r:id="rId27"/>
    <p:sldId id="350" r:id="rId28"/>
    <p:sldId id="356" r:id="rId29"/>
    <p:sldId id="343" r:id="rId30"/>
    <p:sldId id="355" r:id="rId31"/>
    <p:sldId id="361" r:id="rId3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EBCD9C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EBCD9C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EBCD9C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EBCD9C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EBCD9C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EBCD9C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EBCD9C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EBCD9C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EBCD9C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60" autoAdjust="0"/>
    <p:restoredTop sz="94660"/>
  </p:normalViewPr>
  <p:slideViewPr>
    <p:cSldViewPr>
      <p:cViewPr>
        <p:scale>
          <a:sx n="57" d="100"/>
          <a:sy n="57" d="100"/>
        </p:scale>
        <p:origin x="-1038" y="20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84484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95014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0617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75731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290282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519842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1725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95217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0954302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022626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9195813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73070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2476500"/>
            <a:ext cx="27686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00" y="2476500"/>
            <a:ext cx="8153400" cy="431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848512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04800"/>
            <a:ext cx="2925762" cy="840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04800"/>
            <a:ext cx="8624888" cy="840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11843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8441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08062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225200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20846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984976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76996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7991796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3137086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9725666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028283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34266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879258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219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66794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17954738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1320800"/>
            <a:ext cx="5461000" cy="711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320800"/>
            <a:ext cx="5461000" cy="711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305986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33174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34265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208424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590415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0065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6741528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21168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422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42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4707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87612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72790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6272015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3098800"/>
            <a:ext cx="5461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098800"/>
            <a:ext cx="5461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21218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220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765628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806674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2144143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5011234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976701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31759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304800"/>
            <a:ext cx="2768600" cy="850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00" y="304800"/>
            <a:ext cx="8153400" cy="850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39669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3098800"/>
            <a:ext cx="5461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098800"/>
            <a:ext cx="5461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95541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3120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4166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726084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63280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358464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305905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3952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304800"/>
            <a:ext cx="2768600" cy="850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00" y="304800"/>
            <a:ext cx="8153400" cy="850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76252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2205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0195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49246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3098800"/>
            <a:ext cx="2438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0" y="3098800"/>
            <a:ext cx="2438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91012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76431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8229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79238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198232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81034924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8067116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396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304800"/>
            <a:ext cx="2768600" cy="850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00" y="304800"/>
            <a:ext cx="8153400" cy="850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78076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15353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35898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356161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3098800"/>
            <a:ext cx="2438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56000" y="3098800"/>
            <a:ext cx="2438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963496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902699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790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5384800"/>
            <a:ext cx="54610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384800"/>
            <a:ext cx="5461000" cy="1409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7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7425547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01456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4245279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4018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304800"/>
            <a:ext cx="2768600" cy="850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00" y="304800"/>
            <a:ext cx="8153400" cy="850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38714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18259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10021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5485075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10400" y="3098800"/>
            <a:ext cx="2438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01200" y="3098800"/>
            <a:ext cx="24384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8213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3031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1711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57660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44733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992851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513071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26643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304800"/>
            <a:ext cx="2768600" cy="850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00" y="304800"/>
            <a:ext cx="8153400" cy="850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188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0964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730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88616945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226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4599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381774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043749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8293317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91705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05643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60432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04800"/>
            <a:ext cx="2925762" cy="840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04800"/>
            <a:ext cx="8624888" cy="8407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26460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506960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65889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15892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495074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5301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5432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30294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4967094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1713991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6651033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892299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08102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8726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29372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564273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5705382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3098800"/>
            <a:ext cx="5461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3098800"/>
            <a:ext cx="5461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96748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07582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124712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1364233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6374634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004340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17476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304800"/>
            <a:ext cx="2768600" cy="8509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00" y="304800"/>
            <a:ext cx="8153400" cy="8509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42652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49338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Gill Sans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8246283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95849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3475989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65200" y="8293100"/>
            <a:ext cx="5461000" cy="100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293100"/>
            <a:ext cx="5461000" cy="100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81841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18914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928194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68073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8420499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662270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30105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1000" y="6477000"/>
            <a:ext cx="2768600" cy="281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65200" y="6477000"/>
            <a:ext cx="8153400" cy="281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971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5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5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2476500"/>
            <a:ext cx="110744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5384800"/>
            <a:ext cx="11074400" cy="140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9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4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6416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988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560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0132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9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4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6416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988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560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0132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1320800"/>
            <a:ext cx="11074400" cy="71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01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91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336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90800" indent="-406400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48000" indent="-406400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05200" indent="-406400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62400" indent="-406400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8838"/>
            <a:ext cx="117332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3098800"/>
            <a:ext cx="1107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0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9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33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908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480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052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624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8838"/>
            <a:ext cx="117332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3098800"/>
            <a:ext cx="1107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0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9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33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908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480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052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624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3098800"/>
            <a:ext cx="5029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0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9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33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908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480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052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624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3098800"/>
            <a:ext cx="5029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0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9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33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908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480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052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624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010400" y="3098800"/>
            <a:ext cx="5029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0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9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33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908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480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052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624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28838"/>
            <a:ext cx="11733213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9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4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6416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988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560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0132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3416300"/>
            <a:ext cx="11074400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509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7399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84400" indent="-406400" algn="l" rtl="0" eaLnBrk="0" fontAlgn="base" hangingPunct="0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641600" indent="-406400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98800" indent="-406400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56000" indent="-406400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4013200" indent="-406400" algn="l" rtl="0" fontAlgn="base">
        <a:spcBef>
          <a:spcPts val="48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304800"/>
            <a:ext cx="11074400" cy="208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3098800"/>
            <a:ext cx="11074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4064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800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44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891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133600" indent="-406400" algn="l" rtl="0" eaLnBrk="0" fontAlgn="base" hangingPunct="0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908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30480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35052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962400" indent="-406400" algn="l" rtl="0" fontAlgn="base">
        <a:spcBef>
          <a:spcPts val="3200"/>
        </a:spcBef>
        <a:spcAft>
          <a:spcPct val="0"/>
        </a:spcAft>
        <a:buSzPct val="56000"/>
        <a:buChar char="•"/>
        <a:defRPr sz="38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716713"/>
            <a:ext cx="117125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65200" y="6477000"/>
            <a:ext cx="110744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65200" y="8293100"/>
            <a:ext cx="110744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+mj-lt"/>
          <a:ea typeface="+mj-ea"/>
          <a:cs typeface="+mj-cs"/>
          <a:sym typeface="Gill Sans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400">
          <a:solidFill>
            <a:srgbClr val="ECECEC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www.youtube.com/watch?v=PPfjHD0yXQw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youtube.com/watch?v=32LCwZFoKio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Basic Literary Terms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r>
              <a:rPr lang="en-US" dirty="0" smtClean="0"/>
              <a:t> English 9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1"/>
          <p:cNvSpPr>
            <a:spLocks noGrp="1" noChangeArrowheads="1"/>
          </p:cNvSpPr>
          <p:nvPr>
            <p:ph type="title"/>
          </p:nvPr>
        </p:nvSpPr>
        <p:spPr>
          <a:xfrm>
            <a:off x="965200" y="647700"/>
            <a:ext cx="11074400" cy="2082800"/>
          </a:xfrm>
        </p:spPr>
        <p:txBody>
          <a:bodyPr/>
          <a:lstStyle/>
          <a:p>
            <a:pPr eaLnBrk="1" hangingPunct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Person Point of view</a:t>
            </a: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2142" y="3092450"/>
            <a:ext cx="7378700" cy="26924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b="1" dirty="0" smtClean="0"/>
              <a:t>Third-Person Limited Point of View</a:t>
            </a:r>
            <a:r>
              <a:rPr lang="en-US" dirty="0" smtClean="0"/>
              <a:t>- the narrator tells what only one character’s perspective</a:t>
            </a:r>
          </a:p>
        </p:txBody>
      </p:sp>
      <p:pic>
        <p:nvPicPr>
          <p:cNvPr id="5325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200" y="5907088"/>
            <a:ext cx="36449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100" y="3149600"/>
            <a:ext cx="3644900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4" name="Rectangle 5"/>
          <p:cNvSpPr>
            <a:spLocks/>
          </p:cNvSpPr>
          <p:nvPr/>
        </p:nvSpPr>
        <p:spPr bwMode="auto">
          <a:xfrm>
            <a:off x="766618" y="6146800"/>
            <a:ext cx="7581900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marL="406400" indent="-406400" algn="l">
              <a:spcBef>
                <a:spcPts val="3200"/>
              </a:spcBef>
              <a:buSzPct val="56000"/>
              <a:buFontTx/>
              <a:buBlip>
                <a:blip r:embed="rId2"/>
              </a:buBlip>
            </a:pPr>
            <a:r>
              <a:rPr lang="en-US" sz="3800" b="1" dirty="0">
                <a:solidFill>
                  <a:schemeClr val="tx1"/>
                </a:solidFill>
                <a:ea typeface="Gill Sans" charset="0"/>
                <a:cs typeface="Gill Sans" charset="0"/>
              </a:rPr>
              <a:t>Third-Person Omniscient Point of View</a:t>
            </a:r>
            <a:r>
              <a:rPr lang="en-US" sz="3800" dirty="0">
                <a:solidFill>
                  <a:schemeClr val="tx1"/>
                </a:solidFill>
                <a:ea typeface="Gill Sans" charset="0"/>
                <a:cs typeface="Gill Sans" charset="0"/>
              </a:rPr>
              <a:t>- the narrator is all-knowing; the narrator sees into the minds of all characters</a:t>
            </a:r>
          </a:p>
        </p:txBody>
      </p:sp>
    </p:spTree>
    <p:extLst>
      <p:ext uri="{BB962C8B-B14F-4D97-AF65-F5344CB8AC3E}">
        <p14:creationId xmlns:p14="http://schemas.microsoft.com/office/powerpoint/2010/main" val="35622823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Diction</a:t>
            </a: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2800" y="2717800"/>
            <a:ext cx="11074400" cy="8636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a writer’s or speaker’s choice of words</a:t>
            </a:r>
          </a:p>
        </p:txBody>
      </p:sp>
      <p:pic>
        <p:nvPicPr>
          <p:cNvPr id="6146" name="Picture 2" descr="http://cdn.instapop.com/assets/memes/Mad%20Baby/2131/thumb.jpeg?13340379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3911600"/>
            <a:ext cx="518160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Tone</a:t>
            </a: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65200" y="2705100"/>
            <a:ext cx="11074400" cy="8763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an attitude a writer takes toward a subject</a:t>
            </a:r>
          </a:p>
        </p:txBody>
      </p:sp>
      <p:sp>
        <p:nvSpPr>
          <p:cNvPr id="65541" name="Rectangle 4"/>
          <p:cNvSpPr>
            <a:spLocks/>
          </p:cNvSpPr>
          <p:nvPr/>
        </p:nvSpPr>
        <p:spPr bwMode="auto">
          <a:xfrm>
            <a:off x="3054283" y="8845034"/>
            <a:ext cx="66914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r>
              <a:rPr lang="en-US" sz="2400" u="sng" dirty="0">
                <a:solidFill>
                  <a:schemeClr val="tx1"/>
                </a:solidFill>
                <a:ea typeface="Gill Sans" charset="0"/>
                <a:cs typeface="Gill Sans" charset="0"/>
              </a:rPr>
              <a:t>https://www.youtube.com/watch?v=zTy-B-RTUXc</a:t>
            </a:r>
          </a:p>
        </p:txBody>
      </p:sp>
      <p:pic>
        <p:nvPicPr>
          <p:cNvPr id="12290" name="Picture 2" descr="http://media.salon.com/2014/06/Screen-Shot-2014-06-27-at-9.55.49-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807" y="3817679"/>
            <a:ext cx="77724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3864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91125"/>
            <a:ext cx="12090400" cy="1600200"/>
          </a:xfrm>
        </p:spPr>
        <p:txBody>
          <a:bodyPr/>
          <a:lstStyle/>
          <a:p>
            <a:r>
              <a:rPr lang="en-US" dirty="0" smtClean="0"/>
              <a:t>an indirect reference to a person, place, event, or thing—real or fictional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www.youtube.com/watch?v=PPfjHD0yXQw</a:t>
            </a:r>
            <a:r>
              <a:rPr lang="en-US" dirty="0" smtClean="0"/>
              <a:t>  (0:26)</a:t>
            </a:r>
            <a:endParaRPr lang="en-US" dirty="0"/>
          </a:p>
        </p:txBody>
      </p:sp>
      <p:pic>
        <p:nvPicPr>
          <p:cNvPr id="11266" name="Picture 2" descr="http://funnyinternetmemes.com/wp-content/uploads/2014/04/Gretchen-Wieners-Thinks-Brutus-Deserves-The-Same-Respect-As-Caesar-In-Mean-Gir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0" y="4038600"/>
            <a:ext cx="70104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979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2743200"/>
            <a:ext cx="11074400" cy="939800"/>
          </a:xfrm>
        </p:spPr>
        <p:txBody>
          <a:bodyPr/>
          <a:lstStyle/>
          <a:p>
            <a:r>
              <a:rPr lang="en-US" dirty="0" smtClean="0"/>
              <a:t>literal, dictionary definition of a word</a:t>
            </a:r>
            <a:endParaRPr lang="en-US" dirty="0"/>
          </a:p>
        </p:txBody>
      </p:sp>
      <p:pic>
        <p:nvPicPr>
          <p:cNvPr id="9218" name="Picture 2" descr="http://s.hswstatic.com/gif/buying-hous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4045527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356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2419465"/>
            <a:ext cx="12192000" cy="1625600"/>
          </a:xfrm>
        </p:spPr>
        <p:txBody>
          <a:bodyPr/>
          <a:lstStyle/>
          <a:p>
            <a:r>
              <a:rPr lang="en-US" dirty="0" smtClean="0"/>
              <a:t>meaning derived from attitudes associated with a word</a:t>
            </a:r>
            <a:endParaRPr lang="en-US" dirty="0"/>
          </a:p>
        </p:txBody>
      </p:sp>
      <p:pic>
        <p:nvPicPr>
          <p:cNvPr id="10242" name="Picture 2" descr="http://ccasslerchs.edublogs.org/files/2013/09/home-osekg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4014585"/>
            <a:ext cx="5238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8636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Euphemism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3276600"/>
            <a:ext cx="11074400" cy="2159000"/>
          </a:xfrm>
        </p:spPr>
        <p:txBody>
          <a:bodyPr/>
          <a:lstStyle/>
          <a:p>
            <a:r>
              <a:rPr lang="en-US" dirty="0"/>
              <a:t>a mild or indirect word or expression substituted for one considered to be too harsh or blunt when referring to something unpleasant or </a:t>
            </a:r>
            <a:r>
              <a:rPr lang="en-US" dirty="0" smtClean="0"/>
              <a:t>embarrassing</a:t>
            </a:r>
            <a:endParaRPr lang="en-US" dirty="0"/>
          </a:p>
          <a:p>
            <a:endParaRPr lang="en-US" dirty="0"/>
          </a:p>
        </p:txBody>
      </p:sp>
      <p:pic>
        <p:nvPicPr>
          <p:cNvPr id="9218" name="Picture 2" descr="http://lynnschneiderbooks.files.wordpress.com/2011/05/euphemism-used-c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38" y="5207403"/>
            <a:ext cx="5283662" cy="39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o.quizlet.com/i/NOaIWeMoP5N34nHVd3rAnQ_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794192"/>
            <a:ext cx="4572000" cy="438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577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082" y="3962400"/>
            <a:ext cx="12725400" cy="1320800"/>
          </a:xfrm>
        </p:spPr>
        <p:txBody>
          <a:bodyPr/>
          <a:lstStyle/>
          <a:p>
            <a:r>
              <a:rPr lang="en-US" dirty="0" smtClean="0"/>
              <a:t>a phrase that deliberately confuses similar-sounding words for humorous effect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  <p:pic>
        <p:nvPicPr>
          <p:cNvPr id="4098" name="Picture 2" descr="http://www.google.com/url?sa=i&amp;source=images&amp;cd=&amp;docid=EierQXps1ygVIM&amp;tbnid=3OoTGmfdGdKw_M&amp;ved=0CAUQjBw&amp;url=http%3A%2F%2Flolsnaps.com%2Fupload_pic%2FMrBearIsSoPunny-3489.jpg&amp;ei=axXAU_-VG4ieyASn6oDwDg&amp;psig=AFQjCNF5arFl7oWkvbKIQhrs2-e4qeKejA&amp;ust=1405183723584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1046" y="4215678"/>
            <a:ext cx="4381500" cy="446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37.media.tumblr.com/tumblr_man5lhfPfk1rzru5j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218" y="3934691"/>
            <a:ext cx="417195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1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3168" y="2743200"/>
            <a:ext cx="11074400" cy="711200"/>
          </a:xfrm>
        </p:spPr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 central, universal idea within a literary text</a:t>
            </a:r>
            <a:endParaRPr lang="en-US" dirty="0"/>
          </a:p>
        </p:txBody>
      </p:sp>
      <p:pic>
        <p:nvPicPr>
          <p:cNvPr id="10244" name="Picture 4" descr="http://4.bp.blogspot.com/-NsDj4TXSDmo/UYHKyczBhuI/AAAAAAAAAAg/6dvAMWeUzlc/s1600/The-Hunger-Games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4487672"/>
            <a:ext cx="534629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hecommonsenseshow.com/siteupload/2013/11/hunger-games-swat-teams-a-n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4521200"/>
            <a:ext cx="6296424" cy="418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567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1050" y="1981200"/>
            <a:ext cx="11074400" cy="5715000"/>
          </a:xfrm>
        </p:spPr>
        <p:txBody>
          <a:bodyPr/>
          <a:lstStyle/>
          <a:p>
            <a:r>
              <a:rPr lang="en-US" dirty="0" smtClean="0"/>
              <a:t>A character who provides a contrast to another character (usually the protagonist)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2.bp.blogspot.com/-vNJxzN02lak/TjdudyfxX3I/AAAAAAAAAQE/U7ydxQTvfw8/s1600/harry+and+dra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312102"/>
            <a:ext cx="291465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715.photobucket.com/albums/ww151/tuvok1983/Nikinek_SpockKir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95" y="5655870"/>
            <a:ext cx="5076825" cy="3759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hloeapenglish2012.weebly.com/uploads/1/3/6/5/13651041/165361992.jpg?29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4051543"/>
            <a:ext cx="4495800" cy="250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32157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Mood</a:t>
            </a: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2387600"/>
            <a:ext cx="11938000" cy="14478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the atmosphere created through use of figurative language, diction, and imagery</a:t>
            </a:r>
          </a:p>
        </p:txBody>
      </p:sp>
      <p:pic>
        <p:nvPicPr>
          <p:cNvPr id="553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67200"/>
            <a:ext cx="5871633" cy="440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940" y="4250575"/>
            <a:ext cx="5940460" cy="442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6053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5200" y="3098800"/>
            <a:ext cx="11074400" cy="1092200"/>
          </a:xfrm>
        </p:spPr>
        <p:txBody>
          <a:bodyPr/>
          <a:lstStyle/>
          <a:p>
            <a:r>
              <a:rPr lang="en-US" dirty="0"/>
              <a:t>r</a:t>
            </a:r>
            <a:r>
              <a:rPr lang="en-US" dirty="0" smtClean="0"/>
              <a:t>epetition of the same sound at the beginning of multiple words</a:t>
            </a:r>
            <a:endParaRPr lang="en-US" dirty="0"/>
          </a:p>
        </p:txBody>
      </p:sp>
      <p:pic>
        <p:nvPicPr>
          <p:cNvPr id="2050" name="Picture 2" descr="http://snappeeturtle.com/wp-content/uploads/2013/04/woodchuck-would-chu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84189"/>
            <a:ext cx="110490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162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Irony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385" y="2590800"/>
            <a:ext cx="12039600" cy="1092200"/>
          </a:xfrm>
        </p:spPr>
        <p:txBody>
          <a:bodyPr/>
          <a:lstStyle/>
          <a:p>
            <a:r>
              <a:rPr lang="en-US" dirty="0"/>
              <a:t>the </a:t>
            </a:r>
            <a:r>
              <a:rPr lang="en-US" dirty="0" smtClean="0"/>
              <a:t>use of </a:t>
            </a:r>
            <a:r>
              <a:rPr lang="en-US" dirty="0"/>
              <a:t>language that normally </a:t>
            </a:r>
            <a:r>
              <a:rPr lang="en-US" dirty="0" smtClean="0"/>
              <a:t>means the opposite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06400" y="8382000"/>
            <a:ext cx="1219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www.youtube.com/watch?v=32LCwZFoKio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 descr="http://www.burnyourloot.com/images/pop-up_vide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4614862"/>
            <a:ext cx="5949895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geeksandbeats.com/wp-content/uploads/2013/08/3pwg1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185" y="4614862"/>
            <a:ext cx="59436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9214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Symbol</a:t>
            </a:r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87400" y="2590800"/>
            <a:ext cx="11074400" cy="14224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a person, place, or object that represents a larger idea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679950"/>
            <a:ext cx="6037263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4679950"/>
            <a:ext cx="5334000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9034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230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96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yperbole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4501053"/>
            <a:ext cx="11074400" cy="406400"/>
          </a:xfrm>
        </p:spPr>
        <p:txBody>
          <a:bodyPr/>
          <a:lstStyle/>
          <a:p>
            <a:r>
              <a:rPr lang="en-US" dirty="0" smtClean="0"/>
              <a:t>exaggeration to express strong emotion or create comic effect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media-cache-ak0.pinimg.com/736x/3b/f3/1b/3bf31bb8ef8f23a1db34bea98d8b85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4114800"/>
            <a:ext cx="58928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.chzbgr.com/maxW500/6172195584/h09A109CC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4" y="4501053"/>
            <a:ext cx="5784342" cy="385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72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Person Point of View</a:t>
            </a: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1200" y="2393142"/>
            <a:ext cx="11074400" cy="1511300"/>
          </a:xfrm>
        </p:spPr>
        <p:txBody>
          <a:bodyPr/>
          <a:lstStyle/>
          <a:p>
            <a:pPr eaLnBrk="1" hangingPunct="1">
              <a:buFontTx/>
              <a:buBlip>
                <a:blip r:embed="rId2"/>
              </a:buBlip>
            </a:pPr>
            <a:r>
              <a:rPr lang="en-US" dirty="0" smtClean="0"/>
              <a:t>the narrator is a character in the text</a:t>
            </a:r>
          </a:p>
        </p:txBody>
      </p:sp>
      <p:pic>
        <p:nvPicPr>
          <p:cNvPr id="1026" name="Picture 2" descr="http://cdn.mos.totalfilm.com/images/i/is-it-just-me-or-is-ferris-bueller-a-complete-jerk-116769-470-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19" y="4648200"/>
            <a:ext cx="5676181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nf6WaXyYdLc/UOo29zkaAII/AAAAAAAAHts/vVwFTdleOyU/s1600/MeanGirls_JoinGeek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200" y="4648200"/>
            <a:ext cx="6063916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487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erary Terms Fiction">
  <a:themeElements>
    <a:clrScheme name="">
      <a:dk1>
        <a:srgbClr val="808080"/>
      </a:dk1>
      <a:lt1>
        <a:srgbClr val="EBCD9C"/>
      </a:lt1>
      <a:dk2>
        <a:srgbClr val="143263"/>
      </a:dk2>
      <a:lt2>
        <a:srgbClr val="000000"/>
      </a:lt2>
      <a:accent1>
        <a:srgbClr val="BBE0E3"/>
      </a:accent1>
      <a:accent2>
        <a:srgbClr val="333399"/>
      </a:accent2>
      <a:accent3>
        <a:srgbClr val="AAADB7"/>
      </a:accent3>
      <a:accent4>
        <a:srgbClr val="C9AF8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- Top Alt">
  <a:themeElements>
    <a:clrScheme name="">
      <a:dk1>
        <a:srgbClr val="AE2B21"/>
      </a:dk1>
      <a:lt1>
        <a:srgbClr val="51D4D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E6EC"/>
      </a:accent3>
      <a:accent4>
        <a:srgbClr val="9423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 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lank">
  <a:themeElements>
    <a:clrScheme name="">
      <a:dk1>
        <a:srgbClr val="AE2B21"/>
      </a:dk1>
      <a:lt1>
        <a:srgbClr val="51D4D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E6EC"/>
      </a:accent3>
      <a:accent4>
        <a:srgbClr val="9423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EBCD9C"/>
      </a:lt1>
      <a:dk2>
        <a:srgbClr val="143263"/>
      </a:dk2>
      <a:lt2>
        <a:srgbClr val="000000"/>
      </a:lt2>
      <a:accent1>
        <a:srgbClr val="BBE0E3"/>
      </a:accent1>
      <a:accent2>
        <a:srgbClr val="333399"/>
      </a:accent2>
      <a:accent3>
        <a:srgbClr val="AAADB7"/>
      </a:accent3>
      <a:accent4>
        <a:srgbClr val="C9AF8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EBCD9C"/>
      </a:lt1>
      <a:dk2>
        <a:srgbClr val="143263"/>
      </a:dk2>
      <a:lt2>
        <a:srgbClr val="000000"/>
      </a:lt2>
      <a:accent1>
        <a:srgbClr val="BBE0E3"/>
      </a:accent1>
      <a:accent2>
        <a:srgbClr val="333399"/>
      </a:accent2>
      <a:accent3>
        <a:srgbClr val="AAADB7"/>
      </a:accent3>
      <a:accent4>
        <a:srgbClr val="C9AF8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EBCD9C"/>
      </a:lt1>
      <a:dk2>
        <a:srgbClr val="143263"/>
      </a:dk2>
      <a:lt2>
        <a:srgbClr val="000000"/>
      </a:lt2>
      <a:accent1>
        <a:srgbClr val="BBE0E3"/>
      </a:accent1>
      <a:accent2>
        <a:srgbClr val="333399"/>
      </a:accent2>
      <a:accent3>
        <a:srgbClr val="AAADB7"/>
      </a:accent3>
      <a:accent4>
        <a:srgbClr val="C9AF8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Left">
  <a:themeElements>
    <a:clrScheme name="">
      <a:dk1>
        <a:srgbClr val="AE2B21"/>
      </a:dk1>
      <a:lt1>
        <a:srgbClr val="51D4D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E6EC"/>
      </a:accent3>
      <a:accent4>
        <a:srgbClr val="9423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, Bullets &amp; Photo">
  <a:themeElements>
    <a:clrScheme name="">
      <a:dk1>
        <a:srgbClr val="AE2B21"/>
      </a:dk1>
      <a:lt1>
        <a:srgbClr val="51D4D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E6EC"/>
      </a:accent3>
      <a:accent4>
        <a:srgbClr val="9423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itle &amp; Bullets - Right">
  <a:themeElements>
    <a:clrScheme name="">
      <a:dk1>
        <a:srgbClr val="AE2B21"/>
      </a:dk1>
      <a:lt1>
        <a:srgbClr val="51D4D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E6EC"/>
      </a:accent3>
      <a:accent4>
        <a:srgbClr val="9423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EBCD9C"/>
      </a:lt1>
      <a:dk2>
        <a:srgbClr val="143263"/>
      </a:dk2>
      <a:lt2>
        <a:srgbClr val="000000"/>
      </a:lt2>
      <a:accent1>
        <a:srgbClr val="BBE0E3"/>
      </a:accent1>
      <a:accent2>
        <a:srgbClr val="333399"/>
      </a:accent2>
      <a:accent3>
        <a:srgbClr val="AAADB7"/>
      </a:accent3>
      <a:accent4>
        <a:srgbClr val="C9AF8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EBCD9C"/>
      </a:lt1>
      <a:dk2>
        <a:srgbClr val="143263"/>
      </a:dk2>
      <a:lt2>
        <a:srgbClr val="000000"/>
      </a:lt2>
      <a:accent1>
        <a:srgbClr val="BBE0E3"/>
      </a:accent1>
      <a:accent2>
        <a:srgbClr val="333399"/>
      </a:accent2>
      <a:accent3>
        <a:srgbClr val="AAADB7"/>
      </a:accent3>
      <a:accent4>
        <a:srgbClr val="C9AF8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itle &amp; Bullets Alt">
  <a:themeElements>
    <a:clrScheme name="">
      <a:dk1>
        <a:srgbClr val="AE2B21"/>
      </a:dk1>
      <a:lt1>
        <a:srgbClr val="51D4DE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B3E6EC"/>
      </a:accent3>
      <a:accent4>
        <a:srgbClr val="94231B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Al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A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EBCD9C"/>
      </a:lt1>
      <a:dk2>
        <a:srgbClr val="143263"/>
      </a:dk2>
      <a:lt2>
        <a:srgbClr val="000000"/>
      </a:lt2>
      <a:accent1>
        <a:srgbClr val="BBE0E3"/>
      </a:accent1>
      <a:accent2>
        <a:srgbClr val="333399"/>
      </a:accent2>
      <a:accent3>
        <a:srgbClr val="AAADB7"/>
      </a:accent3>
      <a:accent4>
        <a:srgbClr val="C9AF85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EBCD9C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Literary Terms Fiction</Template>
  <TotalTime>3453</TotalTime>
  <Pages>0</Pages>
  <Words>240</Words>
  <Characters>0</Characters>
  <Application>Microsoft Office PowerPoint</Application>
  <PresentationFormat>Custom</PresentationFormat>
  <Lines>0</Lines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Literary Terms Fiction</vt:lpstr>
      <vt:lpstr>Title &amp; Bullets</vt:lpstr>
      <vt:lpstr>Title &amp; Bullets - Left</vt:lpstr>
      <vt:lpstr>Title, Bullets &amp; Photo</vt:lpstr>
      <vt:lpstr>Title &amp; Bullets - Right</vt:lpstr>
      <vt:lpstr>Title - Top</vt:lpstr>
      <vt:lpstr>Title - Center</vt:lpstr>
      <vt:lpstr>Title &amp; Bullets Alt</vt:lpstr>
      <vt:lpstr>Photo - Horizontal</vt:lpstr>
      <vt:lpstr>Title - Top Alt</vt:lpstr>
      <vt:lpstr>Blank</vt:lpstr>
      <vt:lpstr>Bullets</vt:lpstr>
      <vt:lpstr>Title &amp; Bullets - 2 Column</vt:lpstr>
      <vt:lpstr>Basic Literary Terms</vt:lpstr>
      <vt:lpstr>Mood</vt:lpstr>
      <vt:lpstr>Alliteration</vt:lpstr>
      <vt:lpstr>Irony</vt:lpstr>
      <vt:lpstr>Symbol</vt:lpstr>
      <vt:lpstr>Simile</vt:lpstr>
      <vt:lpstr>Metaphor</vt:lpstr>
      <vt:lpstr>Hyperbole</vt:lpstr>
      <vt:lpstr>1st Person Point of View</vt:lpstr>
      <vt:lpstr>3rd Person Point of view</vt:lpstr>
      <vt:lpstr>Diction</vt:lpstr>
      <vt:lpstr>Tone</vt:lpstr>
      <vt:lpstr>Allusion</vt:lpstr>
      <vt:lpstr>Denotation</vt:lpstr>
      <vt:lpstr>Connotation</vt:lpstr>
      <vt:lpstr>Euphemism</vt:lpstr>
      <vt:lpstr>Pun</vt:lpstr>
      <vt:lpstr>Theme</vt:lpstr>
      <vt:lpstr>Foil</vt:lpstr>
    </vt:vector>
  </TitlesOfParts>
  <Company>Fairfax County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Literary Terms: Fiction</dc:title>
  <dc:creator>APPV</dc:creator>
  <cp:lastModifiedBy>Administrator</cp:lastModifiedBy>
  <cp:revision>56</cp:revision>
  <dcterms:created xsi:type="dcterms:W3CDTF">2013-09-10T20:10:01Z</dcterms:created>
  <dcterms:modified xsi:type="dcterms:W3CDTF">2014-09-18T16:54:30Z</dcterms:modified>
</cp:coreProperties>
</file>