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4"/>
  </p:notesMasterIdLst>
  <p:sldIdLst>
    <p:sldId id="256" r:id="rId3"/>
    <p:sldId id="316" r:id="rId4"/>
    <p:sldId id="317" r:id="rId5"/>
    <p:sldId id="318" r:id="rId6"/>
    <p:sldId id="326" r:id="rId7"/>
    <p:sldId id="319" r:id="rId8"/>
    <p:sldId id="320" r:id="rId9"/>
    <p:sldId id="321" r:id="rId10"/>
    <p:sldId id="328" r:id="rId11"/>
    <p:sldId id="275" r:id="rId12"/>
    <p:sldId id="289" r:id="rId13"/>
    <p:sldId id="296" r:id="rId14"/>
    <p:sldId id="300" r:id="rId15"/>
    <p:sldId id="301" r:id="rId16"/>
    <p:sldId id="302" r:id="rId17"/>
    <p:sldId id="305" r:id="rId18"/>
    <p:sldId id="306" r:id="rId19"/>
    <p:sldId id="330" r:id="rId20"/>
    <p:sldId id="297" r:id="rId21"/>
    <p:sldId id="266" r:id="rId22"/>
    <p:sldId id="331" r:id="rId23"/>
    <p:sldId id="332" r:id="rId24"/>
    <p:sldId id="267" r:id="rId25"/>
    <p:sldId id="327" r:id="rId26"/>
    <p:sldId id="329" r:id="rId27"/>
    <p:sldId id="335" r:id="rId28"/>
    <p:sldId id="336" r:id="rId29"/>
    <p:sldId id="337" r:id="rId30"/>
    <p:sldId id="334" r:id="rId31"/>
    <p:sldId id="338" r:id="rId32"/>
    <p:sldId id="287" r:id="rId33"/>
  </p:sldIdLst>
  <p:sldSz cx="13004800" cy="9753600"/>
  <p:notesSz cx="7010400" cy="9296400"/>
  <p:defaultTextStyle>
    <a:defPPr>
      <a:defRPr lang="en-US"/>
    </a:defPPr>
    <a:lvl1pPr algn="l" rtl="0" eaLnBrk="0" fontAlgn="base" hangingPunct="0">
      <a:spcBef>
        <a:spcPct val="0"/>
      </a:spcBef>
      <a:spcAft>
        <a:spcPct val="0"/>
      </a:spcAft>
      <a:defRPr sz="3600" kern="1200">
        <a:solidFill>
          <a:srgbClr val="422E1F"/>
        </a:solidFill>
        <a:latin typeface="Bodoni SvtyTwo ITC TT-Book" charset="0"/>
        <a:ea typeface="ヒラギノ明朝 ProN W3" charset="0"/>
        <a:cs typeface="ヒラギノ明朝 ProN W3" charset="0"/>
        <a:sym typeface="Bodoni SvtyTwo ITC TT-Book" charset="0"/>
      </a:defRPr>
    </a:lvl1pPr>
    <a:lvl2pPr marL="457200" algn="l" rtl="0" eaLnBrk="0" fontAlgn="base" hangingPunct="0">
      <a:spcBef>
        <a:spcPct val="0"/>
      </a:spcBef>
      <a:spcAft>
        <a:spcPct val="0"/>
      </a:spcAft>
      <a:defRPr sz="3600" kern="1200">
        <a:solidFill>
          <a:srgbClr val="422E1F"/>
        </a:solidFill>
        <a:latin typeface="Bodoni SvtyTwo ITC TT-Book" charset="0"/>
        <a:ea typeface="ヒラギノ明朝 ProN W3" charset="0"/>
        <a:cs typeface="ヒラギノ明朝 ProN W3" charset="0"/>
        <a:sym typeface="Bodoni SvtyTwo ITC TT-Book" charset="0"/>
      </a:defRPr>
    </a:lvl2pPr>
    <a:lvl3pPr marL="914400" algn="l" rtl="0" eaLnBrk="0" fontAlgn="base" hangingPunct="0">
      <a:spcBef>
        <a:spcPct val="0"/>
      </a:spcBef>
      <a:spcAft>
        <a:spcPct val="0"/>
      </a:spcAft>
      <a:defRPr sz="3600" kern="1200">
        <a:solidFill>
          <a:srgbClr val="422E1F"/>
        </a:solidFill>
        <a:latin typeface="Bodoni SvtyTwo ITC TT-Book" charset="0"/>
        <a:ea typeface="ヒラギノ明朝 ProN W3" charset="0"/>
        <a:cs typeface="ヒラギノ明朝 ProN W3" charset="0"/>
        <a:sym typeface="Bodoni SvtyTwo ITC TT-Book" charset="0"/>
      </a:defRPr>
    </a:lvl3pPr>
    <a:lvl4pPr marL="1371600" algn="l" rtl="0" eaLnBrk="0" fontAlgn="base" hangingPunct="0">
      <a:spcBef>
        <a:spcPct val="0"/>
      </a:spcBef>
      <a:spcAft>
        <a:spcPct val="0"/>
      </a:spcAft>
      <a:defRPr sz="3600" kern="1200">
        <a:solidFill>
          <a:srgbClr val="422E1F"/>
        </a:solidFill>
        <a:latin typeface="Bodoni SvtyTwo ITC TT-Book" charset="0"/>
        <a:ea typeface="ヒラギノ明朝 ProN W3" charset="0"/>
        <a:cs typeface="ヒラギノ明朝 ProN W3" charset="0"/>
        <a:sym typeface="Bodoni SvtyTwo ITC TT-Book" charset="0"/>
      </a:defRPr>
    </a:lvl4pPr>
    <a:lvl5pPr marL="1828800" algn="l" rtl="0" eaLnBrk="0" fontAlgn="base" hangingPunct="0">
      <a:spcBef>
        <a:spcPct val="0"/>
      </a:spcBef>
      <a:spcAft>
        <a:spcPct val="0"/>
      </a:spcAft>
      <a:defRPr sz="3600" kern="1200">
        <a:solidFill>
          <a:srgbClr val="422E1F"/>
        </a:solidFill>
        <a:latin typeface="Bodoni SvtyTwo ITC TT-Book" charset="0"/>
        <a:ea typeface="ヒラギノ明朝 ProN W3" charset="0"/>
        <a:cs typeface="ヒラギノ明朝 ProN W3" charset="0"/>
        <a:sym typeface="Bodoni SvtyTwo ITC TT-Book" charset="0"/>
      </a:defRPr>
    </a:lvl5pPr>
    <a:lvl6pPr marL="2286000" algn="l" defTabSz="914400" rtl="0" eaLnBrk="1" latinLnBrk="0" hangingPunct="1">
      <a:defRPr sz="3600" kern="1200">
        <a:solidFill>
          <a:srgbClr val="422E1F"/>
        </a:solidFill>
        <a:latin typeface="Bodoni SvtyTwo ITC TT-Book" charset="0"/>
        <a:ea typeface="ヒラギノ明朝 ProN W3" charset="0"/>
        <a:cs typeface="ヒラギノ明朝 ProN W3" charset="0"/>
        <a:sym typeface="Bodoni SvtyTwo ITC TT-Book" charset="0"/>
      </a:defRPr>
    </a:lvl6pPr>
    <a:lvl7pPr marL="2743200" algn="l" defTabSz="914400" rtl="0" eaLnBrk="1" latinLnBrk="0" hangingPunct="1">
      <a:defRPr sz="3600" kern="1200">
        <a:solidFill>
          <a:srgbClr val="422E1F"/>
        </a:solidFill>
        <a:latin typeface="Bodoni SvtyTwo ITC TT-Book" charset="0"/>
        <a:ea typeface="ヒラギノ明朝 ProN W3" charset="0"/>
        <a:cs typeface="ヒラギノ明朝 ProN W3" charset="0"/>
        <a:sym typeface="Bodoni SvtyTwo ITC TT-Book" charset="0"/>
      </a:defRPr>
    </a:lvl7pPr>
    <a:lvl8pPr marL="3200400" algn="l" defTabSz="914400" rtl="0" eaLnBrk="1" latinLnBrk="0" hangingPunct="1">
      <a:defRPr sz="3600" kern="1200">
        <a:solidFill>
          <a:srgbClr val="422E1F"/>
        </a:solidFill>
        <a:latin typeface="Bodoni SvtyTwo ITC TT-Book" charset="0"/>
        <a:ea typeface="ヒラギノ明朝 ProN W3" charset="0"/>
        <a:cs typeface="ヒラギノ明朝 ProN W3" charset="0"/>
        <a:sym typeface="Bodoni SvtyTwo ITC TT-Book" charset="0"/>
      </a:defRPr>
    </a:lvl8pPr>
    <a:lvl9pPr marL="3657600" algn="l" defTabSz="914400" rtl="0" eaLnBrk="1" latinLnBrk="0" hangingPunct="1">
      <a:defRPr sz="3600" kern="1200">
        <a:solidFill>
          <a:srgbClr val="422E1F"/>
        </a:solidFill>
        <a:latin typeface="Bodoni SvtyTwo ITC TT-Book" charset="0"/>
        <a:ea typeface="ヒラギノ明朝 ProN W3" charset="0"/>
        <a:cs typeface="ヒラギノ明朝 ProN W3" charset="0"/>
        <a:sym typeface="Bodoni SvtyTwo ITC TT-Book"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7354" autoAdjust="0"/>
    <p:restoredTop sz="64654" autoAdjust="0"/>
  </p:normalViewPr>
  <p:slideViewPr>
    <p:cSldViewPr>
      <p:cViewPr varScale="1">
        <p:scale>
          <a:sx n="32" d="100"/>
          <a:sy n="32" d="100"/>
        </p:scale>
        <p:origin x="-2508" y="-10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A3995CF1-2BD5-41B5-AC95-EFDB7659A86C}" type="datetimeFigureOut">
              <a:rPr lang="en-US"/>
              <a:pPr>
                <a:defRPr/>
              </a:pPr>
              <a:t>4/30/2014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5C734A2B-56D9-40BA-81E0-61A245D43A67}" type="slidenum">
              <a:rPr lang="en-US"/>
              <a:pPr>
                <a:defRPr/>
              </a:pPr>
              <a:t>‹#›</a:t>
            </a:fld>
            <a:endParaRPr lang="en-US"/>
          </a:p>
        </p:txBody>
      </p:sp>
    </p:spTree>
    <p:extLst>
      <p:ext uri="{BB962C8B-B14F-4D97-AF65-F5344CB8AC3E}">
        <p14:creationId xmlns:p14="http://schemas.microsoft.com/office/powerpoint/2010/main" val="33834153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en.wikipedia.org/wiki/Snow_White_(Disney)#cite_note-Voice-10" TargetMode="External"/><Relationship Id="rId3" Type="http://schemas.openxmlformats.org/officeDocument/2006/relationships/hyperlink" Target="http://en.wikipedia.org/wiki/Snow_White_(Disney)#cite_note-6" TargetMode="External"/><Relationship Id="rId7" Type="http://schemas.openxmlformats.org/officeDocument/2006/relationships/hyperlink" Target="http://en.wikipedia.org/wiki/Snow_White_(Disney)#cite_note-9" TargetMode="External"/><Relationship Id="rId12" Type="http://schemas.openxmlformats.org/officeDocument/2006/relationships/hyperlink" Target="http://www.huffingtonpost.com/2010/12/13/adriana-caselottis-larchm_n_795625.html#s205173"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Adriana_Caselotti" TargetMode="External"/><Relationship Id="rId11" Type="http://schemas.openxmlformats.org/officeDocument/2006/relationships/hyperlink" Target="http://en.wikipedia.org/wiki/Wikipedia:Citation_needed" TargetMode="External"/><Relationship Id="rId5" Type="http://schemas.openxmlformats.org/officeDocument/2006/relationships/hyperlink" Target="http://en.wikipedia.org/wiki/Snow_White_(Disney)#cite_note-audio-8" TargetMode="External"/><Relationship Id="rId10" Type="http://schemas.openxmlformats.org/officeDocument/2006/relationships/hyperlink" Target="http://en.wikipedia.org/wiki/Snow_White_(Disney)#cite_note-archives-12" TargetMode="External"/><Relationship Id="rId4" Type="http://schemas.openxmlformats.org/officeDocument/2006/relationships/hyperlink" Target="http://en.wikipedia.org/wiki/Snow_White_(Disney)#cite_note-ny-7" TargetMode="External"/><Relationship Id="rId9" Type="http://schemas.openxmlformats.org/officeDocument/2006/relationships/hyperlink" Target="http://en.wikipedia.org/wiki/Snow_White_(Disney)#cite_note-1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AC5FFA9C-3DF3-44B6-8FA2-C49AC0B518FB}" type="slidenum">
              <a:rPr lang="en-US" altLang="en-US" sz="1200" smtClean="0"/>
              <a:pPr/>
              <a:t>1</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views a text as a revelation of its author’s mind and </a:t>
            </a:r>
          </a:p>
          <a:p>
            <a:pPr marL="0" lvl="1"/>
            <a:r>
              <a:rPr lang="en-US" altLang="en-US" smtClean="0"/>
              <a:t>Looks at literary characters as a reflection of the writer and his or her own hidden motivations</a:t>
            </a:r>
          </a:p>
          <a:p>
            <a:r>
              <a:rPr lang="en-US" altLang="en-US" smtClean="0"/>
              <a:t>personality. </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CBC13CF7-4CD9-49B9-9772-A21A9B530B4D}" type="slidenum">
              <a:rPr lang="en-US" altLang="en-US" sz="1200" smtClean="0"/>
              <a:pPr/>
              <a:t>10</a:t>
            </a:fld>
            <a:endParaRPr lang="en-US"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Blip>
                <a:blip r:embed="rId3"/>
              </a:buBlip>
            </a:pPr>
            <a:r>
              <a:rPr lang="en-US" altLang="en-US" smtClean="0"/>
              <a:t>only part present from birth, based on instinctual needs and desires</a:t>
            </a:r>
          </a:p>
          <a:p>
            <a:pPr eaLnBrk="1" hangingPunct="1">
              <a:buFontTx/>
              <a:buBlip>
                <a:blip r:embed="rId3"/>
              </a:buBlip>
            </a:pPr>
            <a:r>
              <a:rPr lang="en-US" altLang="en-US" smtClean="0"/>
              <a:t>present from age 1, “attempts to mediate between the Id and reality” to fulfill long-term desires realistically</a:t>
            </a:r>
          </a:p>
          <a:p>
            <a:pPr eaLnBrk="1" hangingPunct="1">
              <a:buFontTx/>
              <a:buBlip>
                <a:blip r:embed="rId3"/>
              </a:buBlip>
            </a:pPr>
            <a:r>
              <a:rPr lang="en-US" altLang="en-US" smtClean="0"/>
              <a:t>present from age 5-7, reflects the internalization of cultural rules, mainly taught by parents applying their guidance and influence</a:t>
            </a:r>
          </a:p>
          <a:p>
            <a:pPr eaLnBrk="1" hangingPunct="1"/>
            <a:endParaRPr lang="en-US" altLang="en-US" smtClean="0"/>
          </a:p>
          <a:p>
            <a:pPr eaLnBrk="1" hangingPunct="1">
              <a:buFontTx/>
              <a:buBlip>
                <a:blip r:embed="rId3"/>
              </a:buBlip>
            </a:pPr>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B1A1A0E8-B2E9-490B-99D9-EDE1DE78309F}" type="slidenum">
              <a:rPr lang="en-US" altLang="en-US" sz="1200" smtClean="0"/>
              <a:pPr/>
              <a:t>11</a:t>
            </a:fld>
            <a:endParaRPr lang="en-US"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042D49A5-A448-4F80-BBC0-ADEC6C29F333}" type="slidenum">
              <a:rPr lang="en-US" altLang="en-US" sz="1200" smtClean="0"/>
              <a:pPr/>
              <a:t>12</a:t>
            </a:fld>
            <a:endParaRPr lang="en-US"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Phobia</a:t>
            </a:r>
            <a:r>
              <a:rPr lang="en-US" altLang="en-US" smtClean="0"/>
              <a:t>: generally a result of a repressed traumatic event</a:t>
            </a:r>
          </a:p>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32B86FDD-5445-416F-828F-23FA73F3ADCF}" type="slidenum">
              <a:rPr lang="en-US" altLang="en-US" sz="1200" smtClean="0"/>
              <a:pPr/>
              <a:t>13</a:t>
            </a:fld>
            <a:endParaRPr lang="en-US"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6C41F698-6CF3-4220-9E5F-B7B903C59802}" type="slidenum">
              <a:rPr lang="en-US" altLang="en-US" sz="1200" smtClean="0"/>
              <a:pPr/>
              <a:t>14</a:t>
            </a:fld>
            <a:endParaRPr lang="en-US"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Ex. when confronted by evidence of disloyalty from a significant other, a gentleman initiates a fistfight with the opposing suitor</a:t>
            </a:r>
          </a:p>
          <a:p>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092EC3B3-3FBA-4E08-8BFB-A7C47C47929A}" type="slidenum">
              <a:rPr lang="en-US" altLang="en-US" sz="1200" smtClean="0"/>
              <a:pPr/>
              <a:t>15</a:t>
            </a:fld>
            <a:endParaRPr lang="en-US"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Ex. “Everybody else speeds on the highway, do I don’t have to feel guilty about speeding too”</a:t>
            </a:r>
          </a:p>
          <a:p>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5DE086E6-BD23-4537-9A92-405B9CDC1C56}" type="slidenum">
              <a:rPr lang="en-US" altLang="en-US" sz="1200" smtClean="0"/>
              <a:pPr/>
              <a:t>16</a:t>
            </a:fld>
            <a:endParaRPr lang="en-US"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52727B95-DD1A-4B32-B3F7-8D44FFA1354E}" type="slidenum">
              <a:rPr lang="en-US" altLang="en-US" sz="1200" smtClean="0"/>
              <a:pPr/>
              <a:t>17</a:t>
            </a:fld>
            <a:endParaRPr lang="en-US" alt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Prince Florian=Superego</a:t>
            </a:r>
          </a:p>
          <a:p>
            <a:r>
              <a:rPr lang="en-US" altLang="en-US" smtClean="0"/>
              <a:t>Queen/Hag=ID</a:t>
            </a:r>
          </a:p>
          <a:p>
            <a:r>
              <a:rPr lang="en-US" altLang="en-US" smtClean="0"/>
              <a:t>Snow=Ego</a:t>
            </a:r>
          </a:p>
          <a:p>
            <a:r>
              <a:rPr lang="en-US" altLang="en-US" smtClean="0"/>
              <a:t>-Queen DISPLACES issues onto Snow</a:t>
            </a:r>
          </a:p>
          <a:p>
            <a:r>
              <a:rPr lang="en-US" altLang="en-US" smtClean="0"/>
              <a:t>-Snow represses in a coma</a:t>
            </a:r>
          </a:p>
          <a:p>
            <a:r>
              <a:rPr lang="en-US" altLang="en-US" smtClean="0"/>
              <a:t>-Virginity/morality v. sexual temptation</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43350B70-CBDD-418F-A3F3-D6D4CD927FA6}" type="slidenum">
              <a:rPr lang="en-US" altLang="en-US" sz="1200" smtClean="0"/>
              <a:pPr/>
              <a:t>18</a:t>
            </a:fld>
            <a:endParaRPr lang="en-US" alt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A90DFF80-DCD0-4626-BDEC-6A42EE507494}" type="slidenum">
              <a:rPr lang="en-US" altLang="en-US" sz="1200" smtClean="0"/>
              <a:pPr/>
              <a:t>19</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smtClean="0"/>
              <a:t> According to Marxists, even literature itself is a social institution and has a specific ideological function, based on the background and ideology of the author.</a:t>
            </a:r>
          </a:p>
          <a:p>
            <a:pPr marL="455161" indent="-455161" eaLnBrk="1" fontAlgn="auto" hangingPunct="1">
              <a:spcAft>
                <a:spcPts val="0"/>
              </a:spcAft>
              <a:defRPr/>
            </a:pPr>
            <a:r>
              <a:rPr lang="en-US" dirty="0" smtClean="0"/>
              <a:t>emphasizes economic and social conditions.  It is based on the political theory of Karl Marx and Friedrich Engels.</a:t>
            </a:r>
          </a:p>
          <a:p>
            <a:pPr marL="1205984" lvl="1" indent="-685800" eaLnBrk="1" fontAlgn="auto" hangingPunct="1">
              <a:spcAft>
                <a:spcPts val="0"/>
              </a:spcAft>
              <a:defRPr/>
            </a:pPr>
            <a:r>
              <a:rPr lang="en-US" dirty="0" smtClean="0"/>
              <a:t>Concerned with understanding the role of power, politics, and money in literary texts </a:t>
            </a:r>
            <a:r>
              <a:rPr lang="en-US" dirty="0" smtClean="0">
                <a:sym typeface="Wingdings" panose="05000000000000000000" pitchFamily="2" charset="2"/>
              </a:rPr>
              <a:t></a:t>
            </a:r>
          </a:p>
          <a:p>
            <a:pPr>
              <a:defRPr/>
            </a:pPr>
            <a:r>
              <a:rPr lang="en-US" dirty="0" smtClean="0"/>
              <a:t>the material dialectic. This belief system maintains that "...what drives historical change are the material realities of the economic base of society, rather than the ideological superstructure of politics, law, philosophy, religion, and art that is built upon that economic base" (Richter 1088).</a:t>
            </a:r>
          </a:p>
          <a:p>
            <a:pPr>
              <a:defRPr/>
            </a:pPr>
            <a:r>
              <a:rPr lang="en-US" dirty="0" smtClean="0"/>
              <a:t>Marx asserts that "...stable societies develop sites of resistance: contradictions build into the social system that ultimately lead to social revolution and the development of a new society upon the old" (1088). This cycle of contradiction, tension, and revolution must continue: there will always be conflict between the upper, middle, and lower (working) classes and this conflict will be reflected in literature and other forms of expression - art, music, movies, etc.</a:t>
            </a:r>
          </a:p>
          <a:p>
            <a:pPr marL="1205984" lvl="1" indent="-685800" eaLnBrk="1" fontAlgn="auto" hangingPunct="1">
              <a:spcAft>
                <a:spcPts val="0"/>
              </a:spcAft>
              <a:defRPr/>
            </a:pPr>
            <a:endParaRPr lang="en-US" dirty="0" smtClean="0"/>
          </a:p>
          <a:p>
            <a:pPr>
              <a:defRPr/>
            </a:pPr>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5C6822EF-5C54-431C-9B29-BFA1729C4795}" type="slidenum">
              <a:rPr lang="en-US" altLang="en-US" sz="1200" smtClean="0"/>
              <a:pPr/>
              <a:t>2</a:t>
            </a:fld>
            <a:endParaRPr lang="en-US"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Blip>
                <a:blip r:embed="rId3"/>
              </a:buBlip>
            </a:pPr>
            <a:r>
              <a:rPr lang="en-US" altLang="en-US" smtClean="0">
                <a:latin typeface="Bodoni SvtyTwo ITC TT-Bold" charset="0"/>
                <a:ea typeface="Bodoni SvtyTwo ITC TT-Bold" charset="0"/>
                <a:cs typeface="Bodoni SvtyTwo ITC TT-Bold" charset="0"/>
                <a:sym typeface="Bodoni SvtyTwo ITC TT-Bold" charset="0"/>
              </a:rPr>
              <a:t>mostly reader-centered: the reader approaches the text from a distinct, culturally-informed perspective. This perspective can be related to a character’s race, ethnicity, socioeconomic status, religion, sexual orientation, gender, etc. </a:t>
            </a:r>
            <a:endParaRPr lang="en-US" altLang="en-US" smtClean="0">
              <a:latin typeface="Bodoni SvtyTwo ITC TT-Bold" charset="0"/>
              <a:ea typeface="ヒラギノ明朝 ProN W6" charset="0"/>
              <a:cs typeface="ヒラギノ明朝 ProN W6" charset="0"/>
              <a:sym typeface="Bodoni SvtyTwo ITC TT-Bold" charset="0"/>
            </a:endParaRPr>
          </a:p>
          <a:p>
            <a:pPr eaLnBrk="1" hangingPunct="1">
              <a:buFontTx/>
              <a:buBlip>
                <a:blip r:embed="rId3"/>
              </a:buBlip>
            </a:pPr>
            <a:r>
              <a:rPr lang="en-US" altLang="en-US" smtClean="0"/>
              <a:t>There are many, more specific subsets within a multicultural approach.</a:t>
            </a:r>
          </a:p>
          <a:p>
            <a:pPr eaLnBrk="1" hangingPunct="1">
              <a:buFontTx/>
              <a:buBlip>
                <a:blip r:embed="rId3"/>
              </a:buBlip>
            </a:pPr>
            <a:r>
              <a:rPr lang="en-US" altLang="en-US" smtClean="0"/>
              <a:t>A major goal for cultural critics is to expand the canon to include texts by more writers of different races and ethnicities.</a:t>
            </a:r>
          </a:p>
          <a:p>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76B02E04-169B-4765-84E7-4777E4922BFE}" type="slidenum">
              <a:rPr lang="en-US" altLang="en-US" sz="1200" smtClean="0"/>
              <a:pPr/>
              <a:t>20</a:t>
            </a:fld>
            <a:endParaRPr lang="en-US" alt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smtClean="0"/>
              <a:t>1.  Categories of race and ethnicity have been used in ways that have empowered and oppressed. </a:t>
            </a:r>
          </a:p>
          <a:p>
            <a:r>
              <a:rPr lang="en-US" altLang="en-US" sz="1100" smtClean="0"/>
              <a:t>2.  This differentiation of peoples,  is reflected in and reinforced by languages and metaphor. </a:t>
            </a:r>
          </a:p>
          <a:p>
            <a:r>
              <a:rPr lang="en-US" altLang="en-US" sz="1100" smtClean="0"/>
              <a:t>4.  This differentiation of peoples and its political consequences are reflected not only in the literary and other forms of representation but also in our very notion of literature. </a:t>
            </a:r>
          </a:p>
          <a:p>
            <a:r>
              <a:rPr lang="en-US" altLang="en-US" sz="1100" smtClean="0"/>
              <a:t>5.  Thus an understanding of textual reflections of racism and ethnocentrism demands an attention to the cultural history and belief systems of the social group(s) being portrayed and discussed. </a:t>
            </a:r>
          </a:p>
          <a:p>
            <a:r>
              <a:rPr lang="en-US" altLang="en-US" sz="1100" smtClean="0"/>
              <a:t>6.  The analysis of racism and ethnocentrism in texts from the past may have relevance to the ways we live our lives today. </a:t>
            </a:r>
          </a:p>
          <a:p>
            <a:endParaRPr lang="en-US" altLang="en-US" sz="1100" smtClean="0"/>
          </a:p>
          <a:p>
            <a:r>
              <a:rPr lang="en-US" altLang="en-US" sz="1100" smtClean="0"/>
              <a:t>In W.E.B. Dubois, we find an early attempt to theorize the position of African-Americans within dominant white culture through his concept of “double consciousness,” a dual identity including both “American” and “Negro.” Dubois and theorists after him seek an understanding of how that double experience both creates identity and reveals itself in culture. Afro-Caribbean and African writers—Aime Cesaire, Frantz Fanon, Chinua Achebe—have made significant early contributions to the theory and practice of ethnic </a:t>
            </a:r>
            <a:r>
              <a:rPr lang="en-US" altLang="en-US" sz="1100" b="1" smtClean="0"/>
              <a:t>criticism</a:t>
            </a:r>
            <a:r>
              <a:rPr lang="en-US" altLang="en-US" sz="1100" smtClean="0"/>
              <a:t> that explores the traditions, sometimes suppressed or underground, of ethnic literary activity while providing a critique of representations of ethnic identity as found within the majority culture.</a:t>
            </a:r>
          </a:p>
          <a:p>
            <a:endParaRPr lang="en-US" altLang="en-US" sz="1100" smtClean="0"/>
          </a:p>
          <a:p>
            <a:r>
              <a:rPr lang="en-US" altLang="en-US" sz="1100" smtClean="0"/>
              <a:t>Dubios “Racial Uplift”</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3507394C-5B57-45E0-9FA3-EAFBD59413BA}" type="slidenum">
              <a:rPr lang="en-US" altLang="en-US" sz="1200" smtClean="0"/>
              <a:pPr/>
              <a:t>21</a:t>
            </a:fld>
            <a:endParaRPr lang="en-US" alt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are two enemies of reading now in the world, not just in the English-speaking world. One [is] the lunatic destruction of literary studies...and its replacement by what is called cultural studies in all of the universities and colleges in the English-speaking world, and everyone knows what that phenomenon is. I mean, the...now-weary phrase 'political correctness' remains a perfectly good descriptive phrase for what has gone on and is, alas, still going on almost everywhere and which dominates, I would say, rather more than three-fifths of the tenured faculties in the English-speaking world, who really do represent a treason of the intellectuals, I think, a 'betrayal of the clerks'.“</a:t>
            </a:r>
            <a:r>
              <a:rPr lang="en-US" altLang="en-US" baseline="30000" smtClean="0"/>
              <a:t> </a:t>
            </a:r>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338CF752-28A7-4D66-BEA7-896CB55BEB6E}" type="slidenum">
              <a:rPr lang="en-US" altLang="en-US" sz="1200" smtClean="0"/>
              <a:pPr/>
              <a:t>22</a:t>
            </a:fld>
            <a:endParaRPr lang="en-US" alt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DBBF824A-E51E-433D-A1D2-2646C0AAD15D}" type="slidenum">
              <a:rPr lang="en-US" altLang="en-US" sz="1200" smtClean="0"/>
              <a:pPr/>
              <a:t>23</a:t>
            </a:fld>
            <a:endParaRPr lang="en-US" alt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32C0DAF2-4D87-43FA-B499-4A85C20F9F15}" type="slidenum">
              <a:rPr lang="en-US" altLang="en-US" sz="1200" smtClean="0"/>
              <a:pPr/>
              <a:t>24</a:t>
            </a:fld>
            <a:endParaRPr lang="en-US" alt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-Originates in the 60s and 70s, wider critical approach “poststructuralism”</a:t>
            </a:r>
          </a:p>
          <a:p>
            <a:r>
              <a:rPr lang="en-US" altLang="en-US" smtClean="0"/>
              <a:t>-</a:t>
            </a:r>
            <a:r>
              <a:rPr lang="en-US" altLang="en-US" u="sng" smtClean="0"/>
              <a:t>Structuralism- </a:t>
            </a:r>
            <a:r>
              <a:rPr lang="en-US" altLang="en-US" smtClean="0"/>
              <a:t> designed to show all elements of human culture (including lit) are understandable as parts of a system of signs</a:t>
            </a:r>
          </a:p>
          <a:p>
            <a:r>
              <a:rPr lang="en-US" altLang="en-US" smtClean="0"/>
              <a:t>	-Texts are unified and have identifiable “centres” of meaning</a:t>
            </a:r>
          </a:p>
          <a:p>
            <a:r>
              <a:rPr lang="en-US" altLang="en-US" smtClean="0"/>
              <a:t>	-These structures rely on </a:t>
            </a:r>
            <a:r>
              <a:rPr lang="en-US" altLang="en-US" b="1" smtClean="0"/>
              <a:t>binary oppositions</a:t>
            </a:r>
          </a:p>
          <a:p>
            <a:r>
              <a:rPr lang="en-US" altLang="en-US" smtClean="0"/>
              <a:t>-Poststructuralist say that means that no meaning can exist outside language</a:t>
            </a:r>
          </a:p>
          <a:p>
            <a:r>
              <a:rPr lang="en-US" altLang="en-US" smtClean="0"/>
              <a:t>	</a:t>
            </a:r>
            <a:r>
              <a:rPr lang="en-US" altLang="en-US" smtClean="0">
                <a:sym typeface="Wingdings" pitchFamily="2" charset="2"/>
              </a:rPr>
              <a:t>No such thing as an autonomous system</a:t>
            </a:r>
          </a:p>
          <a:p>
            <a:r>
              <a:rPr lang="en-US" altLang="en-US" smtClean="0">
                <a:sym typeface="Wingdings" pitchFamily="2" charset="2"/>
              </a:rPr>
              <a:t>-</a:t>
            </a:r>
            <a:r>
              <a:rPr lang="en-US" altLang="en-US" b="1" smtClean="0">
                <a:sym typeface="Wingdings" pitchFamily="2" charset="2"/>
              </a:rPr>
              <a:t>Binaries</a:t>
            </a:r>
            <a:r>
              <a:rPr lang="en-US" altLang="en-US" smtClean="0">
                <a:sym typeface="Wingdings" pitchFamily="2" charset="2"/>
              </a:rPr>
              <a:t> are often not opposite at all; the “differ” but also “defer”; their meanings overlap rather than being mutually exclusive</a:t>
            </a:r>
          </a:p>
          <a:p>
            <a:r>
              <a:rPr lang="en-US" altLang="en-US" smtClean="0">
                <a:sym typeface="Wingdings" pitchFamily="2" charset="2"/>
              </a:rPr>
              <a:t>-Deconstruction/Poststructuralistsno clear meaning</a:t>
            </a:r>
          </a:p>
          <a:p>
            <a:r>
              <a:rPr lang="en-US" altLang="en-US" smtClean="0">
                <a:sym typeface="Wingdings" pitchFamily="2" charset="2"/>
              </a:rPr>
              <a:t>	-Deconstruction NOT SYNONYMOUS with Poststructuralist</a:t>
            </a:r>
            <a:endParaRPr lang="en-US" altLang="en-US" u="sng"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76D808B8-D0E0-4309-8C3A-D6DA2CBFE687}" type="slidenum">
              <a:rPr lang="en-US" altLang="en-US" sz="1200" smtClean="0"/>
              <a:pPr/>
              <a:t>25</a:t>
            </a:fld>
            <a:endParaRPr lang="en-US" alt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defRPr/>
            </a:pPr>
            <a:r>
              <a:rPr lang="en-US" altLang="en-US" dirty="0" smtClean="0"/>
              <a:t>The author is dead</a:t>
            </a:r>
          </a:p>
          <a:p>
            <a:pPr marL="228600" indent="-228600">
              <a:buFontTx/>
              <a:buAutoNum type="arabicPeriod"/>
              <a:defRPr/>
            </a:pPr>
            <a:r>
              <a:rPr lang="en-US" altLang="en-US" dirty="0" smtClean="0"/>
              <a:t>There are no </a:t>
            </a:r>
            <a:r>
              <a:rPr lang="en-US" altLang="en-US" b="1" dirty="0" smtClean="0"/>
              <a:t>absolutes</a:t>
            </a:r>
            <a:r>
              <a:rPr lang="en-US" altLang="en-US" dirty="0" smtClean="0"/>
              <a:t> in logic, religion, science, or </a:t>
            </a:r>
            <a:r>
              <a:rPr lang="en-US" altLang="en-US" dirty="0" err="1" smtClean="0"/>
              <a:t>langauge</a:t>
            </a:r>
            <a:endParaRPr lang="en-US" altLang="en-US" dirty="0" smtClean="0"/>
          </a:p>
          <a:p>
            <a:pPr>
              <a:defRPr/>
            </a:pPr>
            <a:r>
              <a:rPr lang="en-US" altLang="en-US" dirty="0" smtClean="0"/>
              <a:t>-</a:t>
            </a:r>
            <a:r>
              <a:rPr lang="en-US" altLang="en-US" u="sng" dirty="0" smtClean="0"/>
              <a:t>absolutes-</a:t>
            </a:r>
            <a:r>
              <a:rPr lang="en-US" altLang="en-US" dirty="0" smtClean="0"/>
              <a:t>Existing without relation to any other being; self-existent; self-sufficing (Moral: good v. evil)</a:t>
            </a:r>
          </a:p>
          <a:p>
            <a:pPr>
              <a:defRPr/>
            </a:pPr>
            <a:r>
              <a:rPr lang="en-US" altLang="en-US" dirty="0" smtClean="0"/>
              <a:t>               -Of statements: Free from conditions or reservations; unreserved, unqualified, unconditional (always, never)</a:t>
            </a:r>
          </a:p>
          <a:p>
            <a:pPr>
              <a:defRPr/>
            </a:pPr>
            <a:r>
              <a:rPr lang="en-US" altLang="en-US" dirty="0" smtClean="0"/>
              <a:t>3. Meanings of words are slippery, fluid, changeable, and shifty</a:t>
            </a:r>
          </a:p>
          <a:p>
            <a:pPr>
              <a:defRPr/>
            </a:pPr>
            <a:r>
              <a:rPr lang="en-US" altLang="en-US" dirty="0" smtClean="0"/>
              <a:t>4. Seek to find </a:t>
            </a:r>
            <a:r>
              <a:rPr lang="en-US" altLang="en-US" b="1" dirty="0" smtClean="0"/>
              <a:t>contradictions</a:t>
            </a:r>
            <a:r>
              <a:rPr lang="en-US" altLang="en-US" dirty="0" smtClean="0"/>
              <a:t> in the text to prove it lacks unity</a:t>
            </a:r>
          </a:p>
          <a:p>
            <a:pPr>
              <a:defRPr/>
            </a:pPr>
            <a:r>
              <a:rPr lang="en-US" altLang="en-US" dirty="0" smtClean="0">
                <a:sym typeface="Wingdings" panose="05000000000000000000" pitchFamily="2" charset="2"/>
              </a:rPr>
              <a:t> Look for things like </a:t>
            </a:r>
            <a:r>
              <a:rPr lang="en-US" altLang="en-US" b="1" dirty="0" smtClean="0"/>
              <a:t>double-negatives </a:t>
            </a:r>
            <a:r>
              <a:rPr lang="en-US" altLang="en-US" dirty="0" smtClean="0"/>
              <a:t>that defy binaries</a:t>
            </a:r>
            <a:endParaRPr lang="en-US" altLang="en-US" b="1" dirty="0" smtClean="0"/>
          </a:p>
          <a:p>
            <a:pPr>
              <a:defRPr/>
            </a:pPr>
            <a:endParaRPr lang="en-US"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84DF458C-2C19-4968-BB25-E1F8A84738C5}" type="slidenum">
              <a:rPr lang="en-US" altLang="en-US" sz="1200" smtClean="0"/>
              <a:pPr/>
              <a:t>26</a:t>
            </a:fld>
            <a:endParaRPr lang="en-US" alt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smtClean="0"/>
              <a:t>Advantages</a:t>
            </a:r>
          </a:p>
          <a:p>
            <a:pPr marL="228600" indent="-228600">
              <a:buFontTx/>
              <a:buAutoNum type="arabicPeriod"/>
              <a:defRPr/>
            </a:pPr>
            <a:r>
              <a:rPr lang="en-US" altLang="en-US" dirty="0" smtClean="0"/>
              <a:t>Deconstruction allows for Multiple Interpretations</a:t>
            </a:r>
          </a:p>
          <a:p>
            <a:pPr marL="228600" indent="-228600">
              <a:buFontTx/>
              <a:buAutoNum type="arabicPeriod"/>
              <a:defRPr/>
            </a:pPr>
            <a:r>
              <a:rPr lang="en-US" altLang="en-US" dirty="0" smtClean="0"/>
              <a:t>A game; </a:t>
            </a:r>
            <a:r>
              <a:rPr lang="en-US" altLang="en-US" dirty="0" err="1" smtClean="0"/>
              <a:t>freeplay</a:t>
            </a:r>
            <a:r>
              <a:rPr lang="en-US" altLang="en-US" dirty="0" smtClean="0"/>
              <a:t> of words, sounds, and text.</a:t>
            </a:r>
          </a:p>
          <a:p>
            <a:pPr marL="228600" indent="-228600">
              <a:buFontTx/>
              <a:buAutoNum type="arabicPeriod"/>
              <a:defRPr/>
            </a:pPr>
            <a:r>
              <a:rPr lang="en-US" altLang="en-US" dirty="0" smtClean="0"/>
              <a:t>Skeptical and pessimistic about existence</a:t>
            </a:r>
          </a:p>
          <a:p>
            <a:pPr>
              <a:defRPr/>
            </a:pPr>
            <a:endParaRPr lang="en-US" altLang="en-US" dirty="0" smtClean="0"/>
          </a:p>
          <a:p>
            <a:pPr>
              <a:defRPr/>
            </a:pPr>
            <a:r>
              <a:rPr lang="en-US" altLang="en-US" dirty="0" smtClean="0"/>
              <a:t>Disadvantages</a:t>
            </a:r>
          </a:p>
          <a:p>
            <a:pPr marL="228600" indent="-228600">
              <a:buFontTx/>
              <a:buAutoNum type="arabicPeriod"/>
              <a:defRPr/>
            </a:pPr>
            <a:r>
              <a:rPr lang="en-US" altLang="en-US" dirty="0" smtClean="0"/>
              <a:t>Deconstruction allows for Multiple Interpretations</a:t>
            </a:r>
          </a:p>
          <a:p>
            <a:pPr marL="228600" indent="-228600">
              <a:buFontTx/>
              <a:buAutoNum type="arabicPeriod"/>
              <a:defRPr/>
            </a:pPr>
            <a:r>
              <a:rPr lang="en-US" altLang="en-US" dirty="0" smtClean="0"/>
              <a:t>Moral, Spiritual, and Cultural Relativism</a:t>
            </a:r>
          </a:p>
          <a:p>
            <a:pPr marL="228600" indent="-228600">
              <a:buFontTx/>
              <a:buAutoNum type="arabicPeriod"/>
              <a:defRPr/>
            </a:pPr>
            <a:r>
              <a:rPr lang="en-US" altLang="en-US" dirty="0" smtClean="0"/>
              <a:t>Life itself is a “text” without any certain meaning and we spend our life trying to “interpret it”</a:t>
            </a:r>
          </a:p>
          <a:p>
            <a:pPr>
              <a:defRPr/>
            </a:pPr>
            <a:endParaRPr lang="en-US" altLang="en-US" dirty="0" smtClean="0"/>
          </a:p>
          <a:p>
            <a:pPr>
              <a:defRPr/>
            </a:pPr>
            <a:r>
              <a:rPr lang="en-US" altLang="en-US" dirty="0" smtClean="0"/>
              <a:t>NOTHING IS OUTSIDE THE TEXT</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C7389B57-098E-4334-B8DA-E6876B77E0F0}" type="slidenum">
              <a:rPr lang="en-US" altLang="en-US" sz="1200" smtClean="0"/>
              <a:pPr/>
              <a:t>27</a:t>
            </a:fld>
            <a:endParaRPr lang="en-US" alt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pPr>
            <a:r>
              <a:rPr lang="en-US" altLang="en-US" smtClean="0"/>
              <a:t>Identify binary and destabilize</a:t>
            </a:r>
          </a:p>
          <a:p>
            <a:pPr marL="228600" indent="-228600">
              <a:buFontTx/>
              <a:buAutoNum type="arabicPeriod"/>
            </a:pPr>
            <a:r>
              <a:rPr lang="en-US" altLang="en-US" smtClean="0"/>
              <a:t>Expose textual subconscious (where meanings contradict or destabilize surface meaning)</a:t>
            </a:r>
          </a:p>
          <a:p>
            <a:pPr marL="228600" indent="-228600">
              <a:buFontTx/>
              <a:buAutoNum type="arabicPeriod"/>
            </a:pPr>
            <a:r>
              <a:rPr lang="en-US" altLang="en-US" smtClean="0"/>
              <a:t>Fix upon surface features of the words—consonance, root meanings, dead metaphors—and make them important</a:t>
            </a:r>
          </a:p>
          <a:p>
            <a:pPr marL="228600" indent="-228600">
              <a:buFontTx/>
              <a:buAutoNum type="arabicPeriod"/>
            </a:pPr>
            <a:r>
              <a:rPr lang="en-US" altLang="en-US" smtClean="0"/>
              <a:t>Analyze one passage so intensely that the language explodes into multiple meanings</a:t>
            </a:r>
          </a:p>
          <a:p>
            <a:pPr marL="228600" indent="-228600">
              <a:buFontTx/>
              <a:buAutoNum type="arabicPeriod"/>
            </a:pPr>
            <a:r>
              <a:rPr lang="en-US" altLang="en-US" smtClean="0"/>
              <a:t>Look for shifts, breaks, inconsistencies, and silences (“aporia”)</a:t>
            </a:r>
          </a:p>
          <a:p>
            <a:pPr marL="228600" indent="-228600">
              <a:buFontTx/>
              <a:buAutoNum type="arabicPeriod"/>
            </a:pPr>
            <a:r>
              <a:rPr lang="en-US" altLang="en-US" smtClean="0"/>
              <a:t>Show that the text is disunified</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F96894C8-26CA-4AE4-A04D-F8B96DC4CF29}" type="slidenum">
              <a:rPr lang="en-US" altLang="en-US" sz="1200" smtClean="0"/>
              <a:pPr/>
              <a:t>28</a:t>
            </a:fld>
            <a:endParaRPr lang="en-US" alt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100" dirty="0" smtClean="0"/>
              <a:t>Snow</a:t>
            </a:r>
            <a:r>
              <a:rPr lang="en-US" sz="1100" dirty="0" smtClean="0">
                <a:sym typeface="Wingdings" panose="05000000000000000000" pitchFamily="2" charset="2"/>
              </a:rPr>
              <a:t> weather</a:t>
            </a:r>
          </a:p>
          <a:p>
            <a:pPr>
              <a:defRPr/>
            </a:pPr>
            <a:r>
              <a:rPr lang="en-US" sz="1100" dirty="0" smtClean="0">
                <a:sym typeface="Wingdings" panose="05000000000000000000" pitchFamily="2" charset="2"/>
              </a:rPr>
              <a:t>-Between liquid and solid</a:t>
            </a:r>
          </a:p>
          <a:p>
            <a:pPr>
              <a:defRPr/>
            </a:pPr>
            <a:r>
              <a:rPr lang="en-US" sz="1100" dirty="0" smtClean="0">
                <a:sym typeface="Wingdings" panose="05000000000000000000" pitchFamily="2" charset="2"/>
              </a:rPr>
              <a:t>-Taken as a type of whiteness or brightness.</a:t>
            </a:r>
          </a:p>
          <a:p>
            <a:pPr>
              <a:defRPr/>
            </a:pPr>
            <a:r>
              <a:rPr lang="en-US" sz="1100" dirty="0" smtClean="0">
                <a:sym typeface="Wingdings" panose="05000000000000000000" pitchFamily="2" charset="2"/>
              </a:rPr>
              <a:t>-As marking a period of time (winter)</a:t>
            </a:r>
          </a:p>
          <a:p>
            <a:pPr>
              <a:defRPr/>
            </a:pPr>
            <a:r>
              <a:rPr lang="en-US" sz="1100" dirty="0" smtClean="0">
                <a:sym typeface="Wingdings" panose="05000000000000000000" pitchFamily="2" charset="2"/>
              </a:rPr>
              <a:t>	Geographical (artic)</a:t>
            </a:r>
          </a:p>
          <a:p>
            <a:pPr>
              <a:defRPr/>
            </a:pPr>
            <a:r>
              <a:rPr lang="en-US" sz="1100" dirty="0" smtClean="0">
                <a:sym typeface="Wingdings" panose="05000000000000000000" pitchFamily="2" charset="2"/>
              </a:rPr>
              <a:t>-Applied to various things having the color or </a:t>
            </a:r>
            <a:r>
              <a:rPr lang="en-US" sz="1100" b="1" dirty="0" smtClean="0">
                <a:sym typeface="Wingdings" panose="05000000000000000000" pitchFamily="2" charset="2"/>
              </a:rPr>
              <a:t>appearance</a:t>
            </a:r>
            <a:r>
              <a:rPr lang="en-US" sz="1100" dirty="0" smtClean="0">
                <a:sym typeface="Wingdings" panose="05000000000000000000" pitchFamily="2" charset="2"/>
              </a:rPr>
              <a:t> of snow (snow eggs)</a:t>
            </a:r>
          </a:p>
          <a:p>
            <a:pPr>
              <a:defRPr/>
            </a:pPr>
            <a:r>
              <a:rPr lang="en-US" sz="1100" dirty="0" smtClean="0">
                <a:sym typeface="Wingdings" panose="05000000000000000000" pitchFamily="2" charset="2"/>
              </a:rPr>
              <a:t>-Cocaine</a:t>
            </a:r>
          </a:p>
          <a:p>
            <a:pPr>
              <a:defRPr/>
            </a:pPr>
            <a:r>
              <a:rPr lang="en-US" sz="1100" dirty="0" smtClean="0">
                <a:sym typeface="Wingdings" panose="05000000000000000000" pitchFamily="2" charset="2"/>
              </a:rPr>
              <a:t>-(Silver) money</a:t>
            </a:r>
          </a:p>
          <a:p>
            <a:pPr marL="171450">
              <a:buFontTx/>
              <a:buChar char="-"/>
              <a:defRPr/>
            </a:pPr>
            <a:r>
              <a:rPr lang="en-US" sz="1100" dirty="0" smtClean="0">
                <a:sym typeface="Wingdings" panose="05000000000000000000" pitchFamily="2" charset="2"/>
              </a:rPr>
              <a:t>Spots that appear as a flickering mass filling a television or radar screen, caused by interference or a low signal-to-noise ratio. </a:t>
            </a:r>
          </a:p>
          <a:p>
            <a:pPr marL="171450">
              <a:buFontTx/>
              <a:buChar char="-"/>
              <a:defRPr/>
            </a:pPr>
            <a:r>
              <a:rPr lang="en-US" sz="1100" dirty="0" smtClean="0">
                <a:sym typeface="Wingdings" panose="05000000000000000000" pitchFamily="2" charset="2"/>
              </a:rPr>
              <a:t>The white hair of age. Chiefly in phrases.</a:t>
            </a:r>
          </a:p>
          <a:p>
            <a:pPr marL="171450">
              <a:buFontTx/>
              <a:buChar char="-"/>
              <a:defRPr/>
            </a:pPr>
            <a:r>
              <a:rPr lang="en-US" sz="1100" dirty="0" smtClean="0">
                <a:sym typeface="Wingdings" panose="05000000000000000000" pitchFamily="2" charset="2"/>
              </a:rPr>
              <a:t>Consisting of or composed of snow</a:t>
            </a:r>
          </a:p>
          <a:p>
            <a:pPr marL="171450">
              <a:buFontTx/>
              <a:buChar char="-"/>
              <a:defRPr/>
            </a:pPr>
            <a:r>
              <a:rPr lang="en-US" sz="1100" dirty="0" smtClean="0">
                <a:sym typeface="Wingdings" panose="05000000000000000000" pitchFamily="2" charset="2"/>
              </a:rPr>
              <a:t>Animal’s name (snow-leopard)</a:t>
            </a:r>
          </a:p>
          <a:p>
            <a:pPr marL="171450">
              <a:buFontTx/>
              <a:buChar char="-"/>
              <a:defRPr/>
            </a:pPr>
            <a:r>
              <a:rPr lang="en-US" sz="1100" dirty="0" smtClean="0">
                <a:sym typeface="Wingdings" panose="05000000000000000000" pitchFamily="2" charset="2"/>
              </a:rPr>
              <a:t>The pure white color of snow</a:t>
            </a:r>
          </a:p>
          <a:p>
            <a:pPr marL="171450">
              <a:buFontTx/>
              <a:buChar char="-"/>
              <a:defRPr/>
            </a:pPr>
            <a:r>
              <a:rPr lang="en-US" sz="1100" dirty="0" smtClean="0">
                <a:sym typeface="Wingdings" panose="05000000000000000000" pitchFamily="2" charset="2"/>
              </a:rPr>
              <a:t>White breasts</a:t>
            </a:r>
          </a:p>
          <a:p>
            <a:pPr marL="171450">
              <a:buFontTx/>
              <a:buChar char="-"/>
              <a:defRPr/>
            </a:pPr>
            <a:r>
              <a:rPr lang="en-US" sz="1100" dirty="0" smtClean="0">
                <a:sym typeface="Wingdings" panose="05000000000000000000" pitchFamily="2" charset="2"/>
              </a:rPr>
              <a:t>N. 2</a:t>
            </a:r>
          </a:p>
          <a:p>
            <a:pPr marL="171450">
              <a:buFontTx/>
              <a:buChar char="-"/>
              <a:defRPr/>
            </a:pPr>
            <a:r>
              <a:rPr lang="en-US" sz="1100" dirty="0" smtClean="0">
                <a:sym typeface="Wingdings" panose="05000000000000000000" pitchFamily="2" charset="2"/>
              </a:rPr>
              <a:t>A small sailing-vessel resembling a brig; formerly employed as a warship</a:t>
            </a:r>
          </a:p>
          <a:p>
            <a:pPr marL="171450">
              <a:buFontTx/>
              <a:buChar char="-"/>
              <a:defRPr/>
            </a:pPr>
            <a:r>
              <a:rPr lang="en-US" sz="1100" dirty="0" smtClean="0">
                <a:sym typeface="Wingdings" panose="05000000000000000000" pitchFamily="2" charset="2"/>
              </a:rPr>
              <a:t>V.</a:t>
            </a:r>
          </a:p>
          <a:p>
            <a:pPr marL="171450">
              <a:buFontTx/>
              <a:buChar char="-"/>
              <a:defRPr/>
            </a:pPr>
            <a:r>
              <a:rPr lang="en-US" sz="1100" dirty="0" smtClean="0">
                <a:sym typeface="Wingdings" panose="05000000000000000000" pitchFamily="2" charset="2"/>
              </a:rPr>
              <a:t>To fall, descend</a:t>
            </a:r>
          </a:p>
          <a:p>
            <a:pPr marL="171450">
              <a:buFontTx/>
              <a:buChar char="-"/>
              <a:defRPr/>
            </a:pPr>
            <a:r>
              <a:rPr lang="en-US" sz="1100" dirty="0" smtClean="0">
                <a:sym typeface="Wingdings" panose="05000000000000000000" pitchFamily="2" charset="2"/>
              </a:rPr>
              <a:t>To deceive or win over with plausible words; to kid, to dupe</a:t>
            </a:r>
          </a:p>
          <a:p>
            <a:pPr marL="171450">
              <a:buFontTx/>
              <a:buChar char="-"/>
              <a:defRPr/>
            </a:pPr>
            <a:r>
              <a:rPr lang="en-US" sz="1100" dirty="0" smtClean="0">
                <a:sym typeface="Wingdings" panose="05000000000000000000" pitchFamily="2" charset="2"/>
              </a:rPr>
              <a:t>With up. To block, obstruct, incommode, imprison, etc., with snow. </a:t>
            </a:r>
          </a:p>
          <a:p>
            <a:pPr marL="171450">
              <a:buFontTx/>
              <a:buChar char="-"/>
              <a:defRPr/>
            </a:pPr>
            <a:r>
              <a:rPr lang="en-US" sz="1100" dirty="0" smtClean="0">
                <a:sym typeface="Wingdings" panose="05000000000000000000" pitchFamily="2" charset="2"/>
              </a:rPr>
              <a:t>U.S. slang. To drug, to dope. </a:t>
            </a:r>
          </a:p>
          <a:p>
            <a:pPr>
              <a:defRPr/>
            </a:pPr>
            <a:r>
              <a:rPr lang="en-US" sz="1100" dirty="0" smtClean="0">
                <a:sym typeface="Wingdings" panose="05000000000000000000" pitchFamily="2" charset="2"/>
              </a:rPr>
              <a:t>White Race</a:t>
            </a:r>
          </a:p>
          <a:p>
            <a:pPr>
              <a:defRPr/>
            </a:pPr>
            <a:r>
              <a:rPr lang="en-US" sz="1100" dirty="0" smtClean="0">
                <a:sym typeface="Wingdings" panose="05000000000000000000" pitchFamily="2" charset="2"/>
              </a:rPr>
              <a:t>Color Actually not, only a shade (absolute)</a:t>
            </a:r>
          </a:p>
          <a:p>
            <a:pPr>
              <a:defRPr/>
            </a:pPr>
            <a:r>
              <a:rPr lang="en-US" sz="1100" dirty="0" smtClean="0">
                <a:sym typeface="Wingdings" panose="05000000000000000000" pitchFamily="2" charset="2"/>
              </a:rPr>
              <a:t>-The translucent viscous fluid surrounding the yolk of an egg, which becomes white when coagulated</a:t>
            </a:r>
          </a:p>
          <a:p>
            <a:pPr>
              <a:defRPr/>
            </a:pPr>
            <a:r>
              <a:rPr lang="en-US" sz="1100" dirty="0" smtClean="0">
                <a:sym typeface="Wingdings" panose="05000000000000000000" pitchFamily="2" charset="2"/>
              </a:rPr>
              <a:t>-The white part (sclerotic coat) of the eyeball, surrounding the </a:t>
            </a:r>
            <a:r>
              <a:rPr lang="en-US" sz="1100" dirty="0" err="1" smtClean="0">
                <a:sym typeface="Wingdings" panose="05000000000000000000" pitchFamily="2" charset="2"/>
              </a:rPr>
              <a:t>coloured</a:t>
            </a:r>
            <a:r>
              <a:rPr lang="en-US" sz="1100" dirty="0" smtClean="0">
                <a:sym typeface="Wingdings" panose="05000000000000000000" pitchFamily="2" charset="2"/>
              </a:rPr>
              <a:t> iris.</a:t>
            </a:r>
          </a:p>
          <a:p>
            <a:pPr>
              <a:defRPr/>
            </a:pPr>
            <a:r>
              <a:rPr lang="en-US" sz="1100" dirty="0" smtClean="0">
                <a:sym typeface="Wingdings" panose="05000000000000000000" pitchFamily="2" charset="2"/>
              </a:rPr>
              <a:t>-In modern practice, a circular band of white on the target, or each of two such bands (inner white and outer white); hence, a shot that hits this white. </a:t>
            </a:r>
          </a:p>
          <a:p>
            <a:pPr>
              <a:defRPr/>
            </a:pPr>
            <a:r>
              <a:rPr lang="en-US" sz="1100" dirty="0" smtClean="0">
                <a:sym typeface="Wingdings" panose="05000000000000000000" pitchFamily="2" charset="2"/>
              </a:rPr>
              <a:t>-Printing. The blank space in certain letters or types; a space left blank between words or lines</a:t>
            </a:r>
          </a:p>
          <a:p>
            <a:pPr>
              <a:defRPr/>
            </a:pPr>
            <a:r>
              <a:rPr lang="en-US" sz="1100" dirty="0" smtClean="0">
                <a:sym typeface="Wingdings" panose="05000000000000000000" pitchFamily="2" charset="2"/>
              </a:rPr>
              <a:t>-White garments or vestments: chiefly in specific uses, esp. (a) surplices worn by clergymen, choristers, etc. (now chiefly Hist.); (b) white trousers or breeches; (c) white clothes worn for sport </a:t>
            </a:r>
          </a:p>
          <a:p>
            <a:pPr>
              <a:defRPr/>
            </a:pPr>
            <a:r>
              <a:rPr lang="en-US" sz="1100" dirty="0" smtClean="0">
                <a:sym typeface="Wingdings" panose="05000000000000000000" pitchFamily="2" charset="2"/>
              </a:rPr>
              <a:t>-Silver money, ‘silver’ collectively, as distinguished from red or yellow = gold (obs.); also (with pl.) a silver coin (slang). Also (sing.) in general sense, money (slang). </a:t>
            </a:r>
          </a:p>
          <a:p>
            <a:pPr>
              <a:defRPr/>
            </a:pPr>
            <a:r>
              <a:rPr lang="en-US" sz="1100" dirty="0" smtClean="0">
                <a:sym typeface="Wingdings" panose="05000000000000000000" pitchFamily="2" charset="2"/>
              </a:rPr>
              <a:t>-slang. Morphine. Cf. white stuff </a:t>
            </a:r>
          </a:p>
          <a:p>
            <a:pPr>
              <a:defRPr/>
            </a:pPr>
            <a:r>
              <a:rPr lang="en-US" sz="1100" dirty="0" smtClean="0">
                <a:sym typeface="Wingdings" panose="05000000000000000000" pitchFamily="2" charset="2"/>
              </a:rPr>
              <a:t>-”in black and white” binary/absolutism</a:t>
            </a:r>
          </a:p>
          <a:p>
            <a:pPr>
              <a:defRPr/>
            </a:pPr>
            <a:r>
              <a:rPr lang="en-US" sz="1100" dirty="0" smtClean="0">
                <a:sym typeface="Wingdings" panose="05000000000000000000" pitchFamily="2" charset="2"/>
              </a:rPr>
              <a:t>-fig. (or in fig. context) as a symbol of purity, goodness, truth, joy, etc. </a:t>
            </a:r>
          </a:p>
          <a:p>
            <a:pPr>
              <a:defRPr/>
            </a:pPr>
            <a:r>
              <a:rPr lang="en-US" sz="1100" dirty="0" smtClean="0">
                <a:sym typeface="Wingdings" panose="05000000000000000000" pitchFamily="2" charset="2"/>
              </a:rPr>
              <a:t>-White Noise-</a:t>
            </a:r>
            <a:r>
              <a:rPr lang="en-US" sz="1100" dirty="0" smtClean="0"/>
              <a:t>a constant noise (such as that the noise from a television or radio that is turned on but is not receiving a clear signal) that is a mixture of many different sound waves</a:t>
            </a:r>
            <a:endParaRPr lang="en-US" sz="1100" dirty="0" smtClean="0">
              <a:sym typeface="Wingdings" panose="05000000000000000000" pitchFamily="2" charset="2"/>
            </a:endParaRPr>
          </a:p>
          <a:p>
            <a:pPr>
              <a:defRPr/>
            </a:pPr>
            <a:r>
              <a:rPr lang="en-US" sz="1100" dirty="0" smtClean="0">
                <a:sym typeface="Wingdings" panose="05000000000000000000" pitchFamily="2" charset="2"/>
              </a:rPr>
              <a:t>-</a:t>
            </a:r>
            <a:r>
              <a:rPr lang="en-US" sz="1100" dirty="0" err="1" smtClean="0">
                <a:sym typeface="Wingdings" panose="05000000000000000000" pitchFamily="2" charset="2"/>
              </a:rPr>
              <a:t>Colourless</a:t>
            </a:r>
            <a:r>
              <a:rPr lang="en-US" sz="1100" dirty="0" smtClean="0">
                <a:sym typeface="Wingdings" panose="05000000000000000000" pitchFamily="2" charset="2"/>
              </a:rPr>
              <a:t>, </a:t>
            </a:r>
            <a:r>
              <a:rPr lang="en-US" sz="1100" dirty="0" err="1" smtClean="0">
                <a:sym typeface="Wingdings" panose="05000000000000000000" pitchFamily="2" charset="2"/>
              </a:rPr>
              <a:t>uncoloured</a:t>
            </a:r>
            <a:r>
              <a:rPr lang="en-US" sz="1100" dirty="0" smtClean="0">
                <a:sym typeface="Wingdings" panose="05000000000000000000" pitchFamily="2" charset="2"/>
              </a:rPr>
              <a:t>, as glass or other transparent substance. </a:t>
            </a:r>
          </a:p>
          <a:p>
            <a:pPr>
              <a:defRPr/>
            </a:pPr>
            <a:r>
              <a:rPr lang="en-US" sz="1100" dirty="0" smtClean="0">
                <a:sym typeface="Wingdings" panose="05000000000000000000" pitchFamily="2" charset="2"/>
              </a:rPr>
              <a:t>-V. </a:t>
            </a:r>
          </a:p>
          <a:p>
            <a:pPr>
              <a:defRPr/>
            </a:pPr>
            <a:r>
              <a:rPr lang="en-US" sz="1100" dirty="0" smtClean="0">
                <a:sym typeface="Wingdings" panose="05000000000000000000" pitchFamily="2" charset="2"/>
              </a:rPr>
              <a:t>- white-out. Of vision: to become impaired by exposure to a sudden bright light (see also quot. 1981). Also trans., to ‘blind’ (an audience in a theatre) by such means. </a:t>
            </a:r>
          </a:p>
          <a:p>
            <a:pPr marL="171450">
              <a:buFontTx/>
              <a:buChar char="-"/>
              <a:defRPr/>
            </a:pPr>
            <a:r>
              <a:rPr lang="en-US" sz="1100" dirty="0" smtClean="0">
                <a:sym typeface="Wingdings" panose="05000000000000000000" pitchFamily="2" charset="2"/>
              </a:rPr>
              <a:t>To cover or coat with white; to whitewash;</a:t>
            </a:r>
          </a:p>
          <a:p>
            <a:pPr marL="171450">
              <a:buFontTx/>
              <a:buChar char="-"/>
              <a:defRPr/>
            </a:pPr>
            <a:r>
              <a:rPr lang="en-US" sz="1100" dirty="0" smtClean="0">
                <a:sym typeface="Wingdings" panose="05000000000000000000" pitchFamily="2" charset="2"/>
              </a:rPr>
              <a:t>To “white out” (correcting liquid)</a:t>
            </a:r>
          </a:p>
          <a:p>
            <a:pPr>
              <a:defRPr/>
            </a:pPr>
            <a:r>
              <a:rPr lang="en-US" sz="1100" dirty="0" smtClean="0">
                <a:sym typeface="Wingdings" panose="05000000000000000000" pitchFamily="2" charset="2"/>
              </a:rPr>
              <a:t>-V. 2</a:t>
            </a:r>
          </a:p>
          <a:p>
            <a:pPr>
              <a:defRPr/>
            </a:pPr>
            <a:r>
              <a:rPr lang="en-US" sz="1100" dirty="0" smtClean="0">
                <a:sym typeface="Wingdings" panose="05000000000000000000" pitchFamily="2" charset="2"/>
              </a:rPr>
              <a:t>-To cut slices off (a stick, etc.) with a knife or other sharp instrument; to pare; to whittle. </a:t>
            </a:r>
          </a:p>
          <a:p>
            <a:pPr>
              <a:defRPr/>
            </a:pPr>
            <a:endParaRPr lang="en-US" sz="1100" dirty="0" smtClean="0">
              <a:sym typeface="Wingdings" panose="05000000000000000000" pitchFamily="2" charset="2"/>
            </a:endParaRPr>
          </a:p>
          <a:p>
            <a:pPr>
              <a:defRPr/>
            </a:pPr>
            <a:r>
              <a:rPr lang="en-US" sz="1100" dirty="0" smtClean="0">
                <a:sym typeface="Wingdings" panose="05000000000000000000" pitchFamily="2" charset="2"/>
              </a:rPr>
              <a:t>-SNOW AND WHITE REDUNDANT AND OVERLAPPING	 (white characterizes Snow) Implies deeper/hidden meaning</a:t>
            </a:r>
          </a:p>
          <a:p>
            <a:pPr>
              <a:defRPr/>
            </a:pPr>
            <a:r>
              <a:rPr lang="en-US" sz="1100" dirty="0" smtClean="0">
                <a:sym typeface="Wingdings" panose="05000000000000000000" pitchFamily="2" charset="2"/>
              </a:rPr>
              <a:t>-”White as snow” (dead simile) cliché</a:t>
            </a:r>
          </a:p>
          <a:p>
            <a:pPr>
              <a:defRPr/>
            </a:pPr>
            <a:r>
              <a:rPr lang="en-US" sz="1100" dirty="0" smtClean="0">
                <a:sym typeface="Wingdings" panose="05000000000000000000" pitchFamily="2" charset="2"/>
              </a:rPr>
              <a:t>-”No” in snow</a:t>
            </a:r>
          </a:p>
          <a:p>
            <a:pPr>
              <a:defRPr/>
            </a:pPr>
            <a:r>
              <a:rPr lang="en-US" sz="1100" dirty="0" smtClean="0">
                <a:sym typeface="Wingdings" panose="05000000000000000000" pitchFamily="2" charset="2"/>
              </a:rPr>
              <a:t>-Reinforces racism</a:t>
            </a:r>
          </a:p>
          <a:p>
            <a:pPr>
              <a:defRPr/>
            </a:pPr>
            <a:endParaRPr lang="en-US" sz="1100" dirty="0" smtClean="0">
              <a:sym typeface="Wingdings" panose="05000000000000000000" pitchFamily="2" charset="2"/>
            </a:endParaRPr>
          </a:p>
          <a:p>
            <a:pPr>
              <a:defRPr/>
            </a:pPr>
            <a:endParaRPr lang="en-US" sz="1100" dirty="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EA43A84D-84A1-43BB-AFA7-F7D5FCEBABD4}" type="slidenum">
              <a:rPr lang="en-US" altLang="en-US" sz="1200" smtClean="0"/>
              <a:pPr/>
              <a:t>29</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66973" indent="-866973" eaLnBrk="1" fontAlgn="auto" hangingPunct="1">
              <a:spcAft>
                <a:spcPts val="0"/>
              </a:spcAft>
              <a:defRPr/>
            </a:pPr>
            <a:r>
              <a:rPr lang="en-US" sz="1400" dirty="0" smtClean="0"/>
              <a:t>Marxist Criticism examines literature to see how it reflects</a:t>
            </a:r>
          </a:p>
          <a:p>
            <a:pPr marL="1408831" lvl="1" indent="-758601" eaLnBrk="1" fontAlgn="auto" hangingPunct="1">
              <a:spcAft>
                <a:spcPts val="0"/>
              </a:spcAft>
              <a:buFontTx/>
              <a:buAutoNum type="arabicPeriod"/>
              <a:defRPr/>
            </a:pPr>
            <a:r>
              <a:rPr lang="en-US" sz="1400" dirty="0" smtClean="0"/>
              <a:t>The way in which dominant groups (typically, the majority) exploit the subordinate groups (typically, the minority)</a:t>
            </a:r>
          </a:p>
          <a:p>
            <a:pPr marL="1408831" lvl="1" indent="-758601" eaLnBrk="1" fontAlgn="auto" hangingPunct="1">
              <a:spcAft>
                <a:spcPts val="0"/>
              </a:spcAft>
              <a:buFontTx/>
              <a:buAutoNum type="arabicPeriod"/>
              <a:defRPr/>
            </a:pPr>
            <a:r>
              <a:rPr lang="en-US" sz="1400" dirty="0" smtClean="0"/>
              <a:t>The way in which people become alienated from one another through power, money, and politics</a:t>
            </a:r>
          </a:p>
          <a:p>
            <a:pPr>
              <a:defRPr/>
            </a:pPr>
            <a:endParaRPr lang="en-US" altLang="en-US" sz="1400"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BB8C2A54-AC2A-4AF1-B828-2C4DA5532AFC}" type="slidenum">
              <a:rPr lang="en-US" altLang="en-US" sz="1200" smtClean="0"/>
              <a:pPr/>
              <a:t>3</a:t>
            </a:fld>
            <a:endParaRPr lang="en-US" alt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How is language thrown into freeplay or questioned in the work? For example, note how Anthony Burgess plays with language (Russian vs English) in A Clockwork Orange, or how Burroughs plays with names and language in Naked Lunch.</a:t>
            </a:r>
          </a:p>
          <a:p>
            <a:r>
              <a:rPr lang="en-US" altLang="en-US" smtClean="0"/>
              <a:t>How does the work undermine or contradict generally accepted truths?</a:t>
            </a:r>
          </a:p>
          <a:p>
            <a:r>
              <a:rPr lang="en-US" altLang="en-US" smtClean="0"/>
              <a:t>How does the author (or a character) omit, change, or reconstruct memory and identity?</a:t>
            </a:r>
          </a:p>
          <a:p>
            <a:r>
              <a:rPr lang="en-US" altLang="en-US" smtClean="0"/>
              <a:t>How does a work fulfill or move outside the established conventions of its genre?</a:t>
            </a:r>
          </a:p>
          <a:p>
            <a:r>
              <a:rPr lang="en-US" altLang="en-US" smtClean="0"/>
              <a:t>How does the work deal with the separation (or lack thereof) between writer, work, and reader?</a:t>
            </a:r>
          </a:p>
          <a:p>
            <a:r>
              <a:rPr lang="en-US" altLang="en-US" smtClean="0"/>
              <a:t>What ideology does the text seem to promote?</a:t>
            </a:r>
          </a:p>
          <a:p>
            <a:r>
              <a:rPr lang="en-US" altLang="en-US" smtClean="0"/>
              <a:t>What is left out of the text that if included might undermine the goal of the work?</a:t>
            </a:r>
          </a:p>
          <a:p>
            <a:r>
              <a:rPr lang="en-US" altLang="en-US" smtClean="0"/>
              <a:t>If we changed the point of view of the text - say from one character to another, or multiple characters - how would the story change? Whose story is not told in the text? Who is left out and why might the author have omitted this character's tale?</a:t>
            </a:r>
          </a:p>
          <a:p>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4462DF39-A939-4CDF-8307-7FFB5AA18CE6}" type="slidenum">
              <a:rPr lang="en-US" altLang="en-US" sz="1200" smtClean="0"/>
              <a:pPr/>
              <a:t>30</a:t>
            </a:fld>
            <a:endParaRPr lang="en-US" alt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12F73CC5-27A3-4425-B8D4-9F72D33815A0}" type="slidenum">
              <a:rPr lang="en-US" altLang="en-US" sz="1200" smtClean="0"/>
              <a:pPr/>
              <a:t>31</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D74AB576-8D85-4B7B-96E3-24329A3D36C1}" type="slidenum">
              <a:rPr lang="en-US" altLang="en-US" sz="1200" smtClean="0"/>
              <a:pPr/>
              <a:t>4</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501137EF-D8BB-49C3-AF23-8BBA60A25290}" type="slidenum">
              <a:rPr lang="en-US" altLang="en-US" sz="1200" smtClean="0"/>
              <a:pPr/>
              <a:t>5</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Looks at an author’s life….um duh.</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4DABAD51-88A3-4E3F-AE8E-61EA84CCC2C1}" type="slidenum">
              <a:rPr lang="en-US" altLang="en-US" sz="1200" smtClean="0"/>
              <a:pPr/>
              <a:t>6</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Facts about an author’s experience can help a reader decide how to interpret a text.</a:t>
            </a:r>
          </a:p>
          <a:p>
            <a:endParaRPr lang="en-US" altLang="en-US" smtClean="0"/>
          </a:p>
          <a:p>
            <a:r>
              <a:rPr lang="en-US" altLang="en-US" smtClean="0"/>
              <a:t>A reader can better appreciate a text by knowing a writer’s struggles or difficulties in creating that text.</a:t>
            </a:r>
          </a:p>
          <a:p>
            <a:r>
              <a:rPr lang="en-US" altLang="en-US" smtClean="0"/>
              <a:t>A reader can understand a writer’s preoccupation by studying the way they apply and modify their own life experiences in their works.</a:t>
            </a:r>
          </a:p>
          <a:p>
            <a:endParaRPr lang="en-US" altLang="en-US" smtClean="0"/>
          </a:p>
          <a:p>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2F413B44-CADA-4A3F-A4A3-B77BCA1E05FE}" type="slidenum">
              <a:rPr lang="en-US" altLang="en-US" sz="1200" smtClean="0"/>
              <a:pPr/>
              <a:t>7</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9E043911-DDBC-4D28-AD13-2D6A3539A8ED}" type="slidenum">
              <a:rPr lang="en-US" altLang="en-US" sz="1200" smtClean="0"/>
              <a:pPr/>
              <a:t>8</a:t>
            </a:fld>
            <a:endParaRPr lang="en-US"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-Disney could not find a voice for Snow White. Around 150 girls auditioned for the role of Snow White,</a:t>
            </a:r>
            <a:r>
              <a:rPr lang="en-US" altLang="en-US" baseline="30000" smtClean="0">
                <a:hlinkClick r:id="rId3"/>
              </a:rPr>
              <a:t>[6]</a:t>
            </a:r>
            <a:r>
              <a:rPr lang="en-US" altLang="en-US" smtClean="0"/>
              <a:t> including well-known actresses such as Deanna Durbin,</a:t>
            </a:r>
            <a:r>
              <a:rPr lang="en-US" altLang="en-US" baseline="30000" smtClean="0">
                <a:hlinkClick r:id="rId4"/>
              </a:rPr>
              <a:t>[7]</a:t>
            </a:r>
            <a:r>
              <a:rPr lang="en-US" altLang="en-US" smtClean="0"/>
              <a:t> whose voice seemed too old to Disney.</a:t>
            </a:r>
            <a:r>
              <a:rPr lang="en-US" altLang="en-US" baseline="30000" smtClean="0">
                <a:hlinkClick r:id="rId5"/>
              </a:rPr>
              <a:t>[8]</a:t>
            </a:r>
            <a:r>
              <a:rPr lang="en-US" altLang="en-US" smtClean="0"/>
              <a:t> One assistant to Disney called his friend and teacher vocal music Guido Cazelotti, complaining that Hollywood had no singing girls. Cazelotti wanted to offer to send their best to listen to the students, but it turned out that his 20-year old daughter </a:t>
            </a:r>
            <a:r>
              <a:rPr lang="en-US" altLang="en-US" smtClean="0">
                <a:hlinkClick r:id="rId6" tooltip="Adriana Caselotti"/>
              </a:rPr>
              <a:t>Adriana</a:t>
            </a:r>
            <a:r>
              <a:rPr lang="en-US" altLang="en-US" smtClean="0"/>
              <a:t> overheard a conversation on another phone in the house, and she sang in a tube and has demonstrated her shrill girlish voice.</a:t>
            </a:r>
            <a:r>
              <a:rPr lang="en-US" altLang="en-US" baseline="30000" smtClean="0">
                <a:hlinkClick r:id="rId7"/>
              </a:rPr>
              <a:t>[9]</a:t>
            </a:r>
            <a:r>
              <a:rPr lang="en-US" altLang="en-US" smtClean="0"/>
              <a:t> Her father was confused and told his daughter to get away from the phone, but the casting director liked her voice and invited her to audition. After Walt Disney heard her, he immediately gave her a role.</a:t>
            </a:r>
            <a:r>
              <a:rPr lang="en-US" altLang="en-US" baseline="30000" smtClean="0">
                <a:hlinkClick r:id="rId8"/>
              </a:rPr>
              <a:t>[10]</a:t>
            </a:r>
            <a:r>
              <a:rPr lang="en-US" altLang="en-US" baseline="30000" smtClean="0">
                <a:hlinkClick r:id="rId9"/>
              </a:rPr>
              <a:t>[11]</a:t>
            </a:r>
            <a:r>
              <a:rPr lang="en-US" altLang="en-US" baseline="30000" smtClean="0">
                <a:hlinkClick r:id="rId10"/>
              </a:rPr>
              <a:t>[12]</a:t>
            </a:r>
            <a:endParaRPr lang="en-US" altLang="en-US" smtClean="0"/>
          </a:p>
          <a:p>
            <a:r>
              <a:rPr lang="en-US" altLang="en-US" smtClean="0"/>
              <a:t>The studio signed a multi-page contract with </a:t>
            </a:r>
            <a:r>
              <a:rPr lang="en-US" altLang="en-US" smtClean="0">
                <a:hlinkClick r:id="rId6" tooltip="Adriana Caselotti"/>
              </a:rPr>
              <a:t>Adriana Caselotti</a:t>
            </a:r>
            <a:r>
              <a:rPr lang="en-US" altLang="en-US" smtClean="0"/>
              <a:t>: she was forbidden to sing in a movie or on the radio before the movie,</a:t>
            </a:r>
            <a:r>
              <a:rPr lang="en-US" altLang="en-US" baseline="30000" smtClean="0"/>
              <a:t>[</a:t>
            </a:r>
            <a:r>
              <a:rPr lang="en-US" altLang="en-US" i="1" baseline="30000" smtClean="0">
                <a:hlinkClick r:id="rId11" tooltip="Wikipedia:Citation needed"/>
              </a:rPr>
              <a:t>citation needed</a:t>
            </a:r>
            <a:r>
              <a:rPr lang="en-US" altLang="en-US" baseline="30000" smtClean="0"/>
              <a:t>]</a:t>
            </a:r>
            <a:r>
              <a:rPr lang="en-US" altLang="en-US" smtClean="0"/>
              <a:t> instead she received $970 (now worth approximately $15,913).</a:t>
            </a:r>
            <a:r>
              <a:rPr lang="en-US" altLang="en-US" baseline="30000" smtClean="0">
                <a:hlinkClick r:id="rId4"/>
              </a:rPr>
              <a:t>[7]</a:t>
            </a:r>
            <a:endParaRPr lang="en-US" altLang="en-US" smtClean="0"/>
          </a:p>
          <a:p>
            <a:r>
              <a:rPr lang="en-US" altLang="en-US" smtClean="0"/>
              <a:t>Caselotti’s house in L.A. resembled a certain woodland cottage, including a </a:t>
            </a:r>
            <a:r>
              <a:rPr lang="en-US" altLang="en-US" smtClean="0">
                <a:hlinkClick r:id="rId12"/>
              </a:rPr>
              <a:t>wishing well in the front yard</a:t>
            </a:r>
            <a:r>
              <a:rPr lang="en-US" altLang="en-US" smtClean="0"/>
              <a:t>.</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fld id="{BC2F48F3-3F83-4E20-B70D-4A7E5C962D13}" type="slidenum">
              <a:rPr lang="en-US" altLang="en-US" sz="1200" smtClean="0"/>
              <a:pPr/>
              <a:t>9</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425061547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893872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700" y="2425700"/>
            <a:ext cx="2908300" cy="4025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425700"/>
            <a:ext cx="8572500" cy="4025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53787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4714686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986813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6219417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692400"/>
            <a:ext cx="5740400" cy="652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92400"/>
            <a:ext cx="5740400" cy="652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26138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464926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4226538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6790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4868643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059891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Bodoni SvtyTwo ITC TT-Book"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90470488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626310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700" y="533400"/>
            <a:ext cx="2908300" cy="868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8572500" cy="868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533676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42827275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5130800"/>
            <a:ext cx="5740400" cy="132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130800"/>
            <a:ext cx="5740400" cy="132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868526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9269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67169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5410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8777441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sym typeface="Bodoni SvtyTwo ITC TT-Book" charset="0"/>
              </a:rPr>
              <a:t>Click icon to add picture</a:t>
            </a:r>
            <a:endParaRPr lang="en-US" noProof="0" smtClean="0">
              <a:sym typeface="Bodoni SvtyTwo ITC TT-Book"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8531680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95700" y="7721600"/>
            <a:ext cx="889000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7"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 y="4787900"/>
            <a:ext cx="12928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8"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6700" y="-3048000"/>
            <a:ext cx="7620000" cy="5113338"/>
          </a:xfrm>
          <a:prstGeom prst="rect">
            <a:avLst/>
          </a:prstGeom>
          <a:noFill/>
          <a:ln>
            <a:noFill/>
          </a:ln>
          <a:extLst>
            <a:ext uri="{909E8E84-426E-40DD-AFC4-6F175D3DCCD1}">
              <a14:hiddenFill xmlns:a14="http://schemas.microsoft.com/office/drawing/2010/main">
                <a:solidFill>
                  <a:srgbClr val="FFFFFF">
                    <a:alpha val="65097"/>
                  </a:srgbClr>
                </a:solidFill>
              </a14:hiddenFill>
            </a:ext>
            <a:ext uri="{91240B29-F687-4F45-9708-019B960494DF}">
              <a14:hiddenLine xmlns:a14="http://schemas.microsoft.com/office/drawing/2010/main" w="12700">
                <a:solidFill>
                  <a:srgbClr val="000000">
                    <a:alpha val="65097"/>
                  </a:srgbClr>
                </a:solidFill>
                <a:miter lim="800000"/>
                <a:headEnd/>
                <a:tailEnd/>
              </a14:hiddenLine>
            </a:ext>
          </a:extLst>
        </p:spPr>
      </p:pic>
      <p:sp>
        <p:nvSpPr>
          <p:cNvPr id="1029" name="Rectangle 4"/>
          <p:cNvSpPr>
            <a:spLocks noChangeArrowheads="1"/>
          </p:cNvSpPr>
          <p:nvPr>
            <p:ph type="title"/>
          </p:nvPr>
        </p:nvSpPr>
        <p:spPr bwMode="auto">
          <a:xfrm>
            <a:off x="685800" y="2425700"/>
            <a:ext cx="11633200" cy="231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smtClean="0">
                <a:sym typeface="Bodoni SvtyTwo ITC TT-Book" charset="0"/>
              </a:rPr>
              <a:t>Click to edit Master title style</a:t>
            </a:r>
            <a:endParaRPr lang="en-US" altLang="en-US" smtClean="0">
              <a:sym typeface="Bodoni SvtyTwo ITC TT-Book" charset="0"/>
            </a:endParaRPr>
          </a:p>
        </p:txBody>
      </p:sp>
      <p:sp>
        <p:nvSpPr>
          <p:cNvPr id="1030" name="Rectangle 5"/>
          <p:cNvSpPr>
            <a:spLocks noChangeArrowheads="1"/>
          </p:cNvSpPr>
          <p:nvPr>
            <p:ph type="body" idx="1"/>
          </p:nvPr>
        </p:nvSpPr>
        <p:spPr bwMode="auto">
          <a:xfrm>
            <a:off x="685800" y="5130800"/>
            <a:ext cx="11633200" cy="132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smtClean="0">
                <a:sym typeface="Bodoni SvtyTwo ITC TT-Book" charset="0"/>
              </a:rPr>
              <a:t>Click to edit Master text styles</a:t>
            </a:r>
          </a:p>
          <a:p>
            <a:pPr lvl="1"/>
            <a:r>
              <a:rPr lang="en-US" altLang="en-US" smtClean="0">
                <a:sym typeface="Bodoni SvtyTwo ITC TT-Book" charset="0"/>
              </a:rPr>
              <a:t>Second level</a:t>
            </a:r>
          </a:p>
          <a:p>
            <a:pPr lvl="2"/>
            <a:r>
              <a:rPr lang="en-US" altLang="en-US" smtClean="0">
                <a:sym typeface="Bodoni SvtyTwo ITC TT-Book" charset="0"/>
              </a:rPr>
              <a:t>Third level</a:t>
            </a:r>
          </a:p>
          <a:p>
            <a:pPr lvl="3"/>
            <a:r>
              <a:rPr lang="en-US" altLang="en-US" smtClean="0">
                <a:sym typeface="Bodoni SvtyTwo ITC TT-Book" charset="0"/>
              </a:rPr>
              <a:t>Fourth level</a:t>
            </a:r>
          </a:p>
          <a:p>
            <a:pPr lvl="4"/>
            <a:r>
              <a:rPr lang="en-US" altLang="en-US" smtClean="0">
                <a:sym typeface="Bodoni SvtyTwo ITC TT-Book" charset="0"/>
              </a:rPr>
              <a:t>Fifth level</a:t>
            </a:r>
            <a:endParaRPr lang="en-US" altLang="en-US" smtClean="0">
              <a:sym typeface="Bodoni SvtyTwo ITC TT-Book"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algn="ctr" rtl="0" eaLnBrk="1" fontAlgn="base" hangingPunct="1">
        <a:spcBef>
          <a:spcPct val="0"/>
        </a:spcBef>
        <a:spcAft>
          <a:spcPct val="0"/>
        </a:spcAft>
        <a:defRPr sz="7200" kern="1200">
          <a:solidFill>
            <a:schemeClr val="tx1"/>
          </a:solidFill>
          <a:latin typeface="+mj-lt"/>
          <a:ea typeface="+mj-ea"/>
          <a:cs typeface="+mj-cs"/>
          <a:sym typeface="Bodoni SvtyTwo ITC TT-Book" charset="0"/>
        </a:defRPr>
      </a:lvl1pPr>
      <a:lvl2pPr algn="ctr" rtl="0" eaLnBrk="1" fontAlgn="base" hangingPunct="1">
        <a:spcBef>
          <a:spcPct val="0"/>
        </a:spcBef>
        <a:spcAft>
          <a:spcPct val="0"/>
        </a:spcAft>
        <a:defRPr sz="7200">
          <a:solidFill>
            <a:schemeClr val="tx1"/>
          </a:solidFill>
          <a:latin typeface="Bodoni SvtyTwo ITC TT-Book" charset="0"/>
          <a:ea typeface="ヒラギノ明朝 ProN W3" charset="0"/>
          <a:cs typeface="ヒラギノ明朝 ProN W3" charset="0"/>
          <a:sym typeface="Bodoni SvtyTwo ITC TT-Book" charset="0"/>
        </a:defRPr>
      </a:lvl2pPr>
      <a:lvl3pPr algn="ctr" rtl="0" eaLnBrk="1" fontAlgn="base" hangingPunct="1">
        <a:spcBef>
          <a:spcPct val="0"/>
        </a:spcBef>
        <a:spcAft>
          <a:spcPct val="0"/>
        </a:spcAft>
        <a:defRPr sz="7200">
          <a:solidFill>
            <a:schemeClr val="tx1"/>
          </a:solidFill>
          <a:latin typeface="Bodoni SvtyTwo ITC TT-Book" charset="0"/>
          <a:ea typeface="ヒラギノ明朝 ProN W3" charset="0"/>
          <a:cs typeface="ヒラギノ明朝 ProN W3" charset="0"/>
          <a:sym typeface="Bodoni SvtyTwo ITC TT-Book" charset="0"/>
        </a:defRPr>
      </a:lvl3pPr>
      <a:lvl4pPr algn="ctr" rtl="0" eaLnBrk="1" fontAlgn="base" hangingPunct="1">
        <a:spcBef>
          <a:spcPct val="0"/>
        </a:spcBef>
        <a:spcAft>
          <a:spcPct val="0"/>
        </a:spcAft>
        <a:defRPr sz="7200">
          <a:solidFill>
            <a:schemeClr val="tx1"/>
          </a:solidFill>
          <a:latin typeface="Bodoni SvtyTwo ITC TT-Book" charset="0"/>
          <a:ea typeface="ヒラギノ明朝 ProN W3" charset="0"/>
          <a:cs typeface="ヒラギノ明朝 ProN W3" charset="0"/>
          <a:sym typeface="Bodoni SvtyTwo ITC TT-Book" charset="0"/>
        </a:defRPr>
      </a:lvl4pPr>
      <a:lvl5pPr algn="ctr" rtl="0" eaLnBrk="1" fontAlgn="base" hangingPunct="1">
        <a:spcBef>
          <a:spcPct val="0"/>
        </a:spcBef>
        <a:spcAft>
          <a:spcPct val="0"/>
        </a:spcAft>
        <a:defRPr sz="7200">
          <a:solidFill>
            <a:schemeClr val="tx1"/>
          </a:solidFill>
          <a:latin typeface="Bodoni SvtyTwo ITC TT-Book" charset="0"/>
          <a:ea typeface="ヒラギノ明朝 ProN W3" charset="0"/>
          <a:cs typeface="ヒラギノ明朝 ProN W3" charset="0"/>
          <a:sym typeface="Bodoni SvtyTwo ITC TT-Book" charset="0"/>
        </a:defRPr>
      </a:lvl5pPr>
      <a:lvl6pPr marL="457200" algn="ctr" rtl="0" eaLnBrk="1" fontAlgn="base" hangingPunct="1">
        <a:spcBef>
          <a:spcPct val="0"/>
        </a:spcBef>
        <a:spcAft>
          <a:spcPct val="0"/>
        </a:spcAft>
        <a:defRPr sz="7200">
          <a:solidFill>
            <a:schemeClr val="tx1"/>
          </a:solidFill>
          <a:latin typeface="Bodoni SvtyTwo ITC TT-Book" charset="0"/>
          <a:ea typeface="ヒラギノ明朝 ProN W3" charset="0"/>
          <a:cs typeface="ヒラギノ明朝 ProN W3" charset="0"/>
          <a:sym typeface="Bodoni SvtyTwo ITC TT-Book" charset="0"/>
        </a:defRPr>
      </a:lvl6pPr>
      <a:lvl7pPr marL="914400" algn="ctr" rtl="0" eaLnBrk="1" fontAlgn="base" hangingPunct="1">
        <a:spcBef>
          <a:spcPct val="0"/>
        </a:spcBef>
        <a:spcAft>
          <a:spcPct val="0"/>
        </a:spcAft>
        <a:defRPr sz="7200">
          <a:solidFill>
            <a:schemeClr val="tx1"/>
          </a:solidFill>
          <a:latin typeface="Bodoni SvtyTwo ITC TT-Book" charset="0"/>
          <a:ea typeface="ヒラギノ明朝 ProN W3" charset="0"/>
          <a:cs typeface="ヒラギノ明朝 ProN W3" charset="0"/>
          <a:sym typeface="Bodoni SvtyTwo ITC TT-Book" charset="0"/>
        </a:defRPr>
      </a:lvl7pPr>
      <a:lvl8pPr marL="1371600" algn="ctr" rtl="0" eaLnBrk="1" fontAlgn="base" hangingPunct="1">
        <a:spcBef>
          <a:spcPct val="0"/>
        </a:spcBef>
        <a:spcAft>
          <a:spcPct val="0"/>
        </a:spcAft>
        <a:defRPr sz="7200">
          <a:solidFill>
            <a:schemeClr val="tx1"/>
          </a:solidFill>
          <a:latin typeface="Bodoni SvtyTwo ITC TT-Book" charset="0"/>
          <a:ea typeface="ヒラギノ明朝 ProN W3" charset="0"/>
          <a:cs typeface="ヒラギノ明朝 ProN W3" charset="0"/>
          <a:sym typeface="Bodoni SvtyTwo ITC TT-Book" charset="0"/>
        </a:defRPr>
      </a:lvl8pPr>
      <a:lvl9pPr marL="1828800" algn="ctr" rtl="0" eaLnBrk="1" fontAlgn="base" hangingPunct="1">
        <a:spcBef>
          <a:spcPct val="0"/>
        </a:spcBef>
        <a:spcAft>
          <a:spcPct val="0"/>
        </a:spcAft>
        <a:defRPr sz="7200">
          <a:solidFill>
            <a:schemeClr val="tx1"/>
          </a:solidFill>
          <a:latin typeface="Bodoni SvtyTwo ITC TT-Book" charset="0"/>
          <a:ea typeface="ヒラギノ明朝 ProN W3" charset="0"/>
          <a:cs typeface="ヒラギノ明朝 ProN W3" charset="0"/>
          <a:sym typeface="Bodoni SvtyTwo ITC TT-Book" charset="0"/>
        </a:defRPr>
      </a:lvl9pPr>
    </p:titleStyle>
    <p:bodyStyle>
      <a:lvl1pPr algn="ctr" rtl="0" eaLnBrk="1" fontAlgn="base" hangingPunct="1">
        <a:spcBef>
          <a:spcPct val="0"/>
        </a:spcBef>
        <a:spcAft>
          <a:spcPct val="0"/>
        </a:spcAft>
        <a:defRPr sz="3800" kern="1200">
          <a:solidFill>
            <a:schemeClr val="tx1"/>
          </a:solidFill>
          <a:latin typeface="+mn-lt"/>
          <a:ea typeface="+mn-ea"/>
          <a:cs typeface="+mn-cs"/>
          <a:sym typeface="Bodoni SvtyTwo ITC TT-Book" charset="0"/>
        </a:defRPr>
      </a:lvl1pPr>
      <a:lvl2pPr algn="ctr" rtl="0" eaLnBrk="1" fontAlgn="base" hangingPunct="1">
        <a:spcBef>
          <a:spcPct val="0"/>
        </a:spcBef>
        <a:spcAft>
          <a:spcPct val="0"/>
        </a:spcAft>
        <a:defRPr sz="3800" kern="1200">
          <a:solidFill>
            <a:schemeClr val="tx1"/>
          </a:solidFill>
          <a:latin typeface="+mn-lt"/>
          <a:ea typeface="+mn-ea"/>
          <a:cs typeface="+mn-cs"/>
          <a:sym typeface="Bodoni SvtyTwo ITC TT-Book" charset="0"/>
        </a:defRPr>
      </a:lvl2pPr>
      <a:lvl3pPr algn="ctr" rtl="0" eaLnBrk="1" fontAlgn="base" hangingPunct="1">
        <a:spcBef>
          <a:spcPct val="0"/>
        </a:spcBef>
        <a:spcAft>
          <a:spcPct val="0"/>
        </a:spcAft>
        <a:defRPr sz="3800" kern="1200">
          <a:solidFill>
            <a:schemeClr val="tx1"/>
          </a:solidFill>
          <a:latin typeface="+mn-lt"/>
          <a:ea typeface="+mn-ea"/>
          <a:cs typeface="+mn-cs"/>
          <a:sym typeface="Bodoni SvtyTwo ITC TT-Book" charset="0"/>
        </a:defRPr>
      </a:lvl3pPr>
      <a:lvl4pPr algn="ctr" rtl="0" eaLnBrk="1" fontAlgn="base" hangingPunct="1">
        <a:spcBef>
          <a:spcPct val="0"/>
        </a:spcBef>
        <a:spcAft>
          <a:spcPct val="0"/>
        </a:spcAft>
        <a:defRPr sz="3800" kern="1200">
          <a:solidFill>
            <a:schemeClr val="tx1"/>
          </a:solidFill>
          <a:latin typeface="+mn-lt"/>
          <a:ea typeface="+mn-ea"/>
          <a:cs typeface="+mn-cs"/>
          <a:sym typeface="Bodoni SvtyTwo ITC TT-Book" charset="0"/>
        </a:defRPr>
      </a:lvl4pPr>
      <a:lvl5pPr algn="ctr" rtl="0" eaLnBrk="1" fontAlgn="base" hangingPunct="1">
        <a:spcBef>
          <a:spcPct val="0"/>
        </a:spcBef>
        <a:spcAft>
          <a:spcPct val="0"/>
        </a:spcAft>
        <a:defRPr sz="3800" kern="1200">
          <a:solidFill>
            <a:schemeClr val="tx1"/>
          </a:solidFill>
          <a:latin typeface="+mn-lt"/>
          <a:ea typeface="+mn-ea"/>
          <a:cs typeface="+mn-cs"/>
          <a:sym typeface="Bodoni SvtyTwo ITC TT-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95700" y="7721600"/>
            <a:ext cx="889000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051"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00" y="-3048000"/>
            <a:ext cx="7620000" cy="5113338"/>
          </a:xfrm>
          <a:prstGeom prst="rect">
            <a:avLst/>
          </a:prstGeom>
          <a:noFill/>
          <a:ln>
            <a:noFill/>
          </a:ln>
          <a:extLst>
            <a:ext uri="{909E8E84-426E-40DD-AFC4-6F175D3DCCD1}">
              <a14:hiddenFill xmlns:a14="http://schemas.microsoft.com/office/drawing/2010/main">
                <a:solidFill>
                  <a:srgbClr val="FFFFFF">
                    <a:alpha val="65097"/>
                  </a:srgbClr>
                </a:solidFill>
              </a14:hiddenFill>
            </a:ext>
            <a:ext uri="{91240B29-F687-4F45-9708-019B960494DF}">
              <a14:hiddenLine xmlns:a14="http://schemas.microsoft.com/office/drawing/2010/main" w="12700">
                <a:solidFill>
                  <a:srgbClr val="000000">
                    <a:alpha val="65097"/>
                  </a:srgbClr>
                </a:solidFill>
                <a:miter lim="800000"/>
                <a:headEnd/>
                <a:tailEnd/>
              </a14:hiddenLine>
            </a:ext>
          </a:extLst>
        </p:spPr>
      </p:pic>
      <p:sp>
        <p:nvSpPr>
          <p:cNvPr id="2052" name="Rectangle 3"/>
          <p:cNvSpPr>
            <a:spLocks noChangeArrowheads="1"/>
          </p:cNvSpPr>
          <p:nvPr>
            <p:ph type="title"/>
          </p:nvPr>
        </p:nvSpPr>
        <p:spPr bwMode="auto">
          <a:xfrm>
            <a:off x="685800" y="533400"/>
            <a:ext cx="11633200" cy="115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smtClean="0">
                <a:sym typeface="Bodoni SvtyTwo ITC TT-Book" charset="0"/>
              </a:rPr>
              <a:t>Click to edit Master title style</a:t>
            </a:r>
          </a:p>
        </p:txBody>
      </p:sp>
      <p:sp>
        <p:nvSpPr>
          <p:cNvPr id="2053" name="Rectangle 4"/>
          <p:cNvSpPr>
            <a:spLocks noChangeArrowheads="1"/>
          </p:cNvSpPr>
          <p:nvPr>
            <p:ph type="body" idx="1"/>
          </p:nvPr>
        </p:nvSpPr>
        <p:spPr bwMode="auto">
          <a:xfrm>
            <a:off x="685800" y="2692400"/>
            <a:ext cx="11633200" cy="652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smtClean="0">
                <a:sym typeface="Bodoni SvtyTwo ITC TT-Book" charset="0"/>
              </a:rPr>
              <a:t>Click to edit Master text styles</a:t>
            </a:r>
          </a:p>
          <a:p>
            <a:pPr lvl="1"/>
            <a:r>
              <a:rPr lang="en-US" altLang="en-US" smtClean="0">
                <a:sym typeface="Bodoni SvtyTwo ITC TT-Book" charset="0"/>
              </a:rPr>
              <a:t>Second level</a:t>
            </a:r>
          </a:p>
          <a:p>
            <a:pPr lvl="2"/>
            <a:r>
              <a:rPr lang="en-US" altLang="en-US" smtClean="0">
                <a:sym typeface="Bodoni SvtyTwo ITC TT-Book" charset="0"/>
              </a:rPr>
              <a:t>Third level</a:t>
            </a:r>
          </a:p>
          <a:p>
            <a:pPr lvl="3"/>
            <a:r>
              <a:rPr lang="en-US" altLang="en-US" smtClean="0">
                <a:sym typeface="Bodoni SvtyTwo ITC TT-Book" charset="0"/>
              </a:rPr>
              <a:t>Fourth level</a:t>
            </a:r>
          </a:p>
          <a:p>
            <a:pPr lvl="4"/>
            <a:r>
              <a:rPr lang="en-US" altLang="en-US" smtClean="0">
                <a:sym typeface="Bodoni SvtyTwo ITC TT-Book" charset="0"/>
              </a:rPr>
              <a:t>Fifth level</a:t>
            </a:r>
          </a:p>
        </p:txBody>
      </p:sp>
      <p:pic>
        <p:nvPicPr>
          <p:cNvPr id="2054"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100" y="1993900"/>
            <a:ext cx="12928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6400" kern="1200">
          <a:solidFill>
            <a:schemeClr val="tx1"/>
          </a:solidFill>
          <a:latin typeface="+mj-lt"/>
          <a:ea typeface="+mj-ea"/>
          <a:cs typeface="+mj-cs"/>
          <a:sym typeface="Bodoni SvtyTwo ITC TT-Book" charset="0"/>
        </a:defRPr>
      </a:lvl1pPr>
      <a:lvl2pPr algn="ctr" rtl="0" eaLnBrk="0" fontAlgn="base" hangingPunct="0">
        <a:spcBef>
          <a:spcPct val="0"/>
        </a:spcBef>
        <a:spcAft>
          <a:spcPct val="0"/>
        </a:spcAft>
        <a:defRPr sz="6400">
          <a:solidFill>
            <a:schemeClr val="tx1"/>
          </a:solidFill>
          <a:latin typeface="Bodoni SvtyTwo ITC TT-Book" charset="0"/>
          <a:ea typeface="ヒラギノ明朝 ProN W3" charset="0"/>
          <a:cs typeface="ヒラギノ明朝 ProN W3" charset="0"/>
          <a:sym typeface="Bodoni SvtyTwo ITC TT-Book" charset="0"/>
        </a:defRPr>
      </a:lvl2pPr>
      <a:lvl3pPr algn="ctr" rtl="0" eaLnBrk="0" fontAlgn="base" hangingPunct="0">
        <a:spcBef>
          <a:spcPct val="0"/>
        </a:spcBef>
        <a:spcAft>
          <a:spcPct val="0"/>
        </a:spcAft>
        <a:defRPr sz="6400">
          <a:solidFill>
            <a:schemeClr val="tx1"/>
          </a:solidFill>
          <a:latin typeface="Bodoni SvtyTwo ITC TT-Book" charset="0"/>
          <a:ea typeface="ヒラギノ明朝 ProN W3" charset="0"/>
          <a:cs typeface="ヒラギノ明朝 ProN W3" charset="0"/>
          <a:sym typeface="Bodoni SvtyTwo ITC TT-Book" charset="0"/>
        </a:defRPr>
      </a:lvl3pPr>
      <a:lvl4pPr algn="ctr" rtl="0" eaLnBrk="0" fontAlgn="base" hangingPunct="0">
        <a:spcBef>
          <a:spcPct val="0"/>
        </a:spcBef>
        <a:spcAft>
          <a:spcPct val="0"/>
        </a:spcAft>
        <a:defRPr sz="6400">
          <a:solidFill>
            <a:schemeClr val="tx1"/>
          </a:solidFill>
          <a:latin typeface="Bodoni SvtyTwo ITC TT-Book" charset="0"/>
          <a:ea typeface="ヒラギノ明朝 ProN W3" charset="0"/>
          <a:cs typeface="ヒラギノ明朝 ProN W3" charset="0"/>
          <a:sym typeface="Bodoni SvtyTwo ITC TT-Book" charset="0"/>
        </a:defRPr>
      </a:lvl4pPr>
      <a:lvl5pPr algn="ctr" rtl="0" eaLnBrk="0" fontAlgn="base" hangingPunct="0">
        <a:spcBef>
          <a:spcPct val="0"/>
        </a:spcBef>
        <a:spcAft>
          <a:spcPct val="0"/>
        </a:spcAft>
        <a:defRPr sz="6400">
          <a:solidFill>
            <a:schemeClr val="tx1"/>
          </a:solidFill>
          <a:latin typeface="Bodoni SvtyTwo ITC TT-Book" charset="0"/>
          <a:ea typeface="ヒラギノ明朝 ProN W3" charset="0"/>
          <a:cs typeface="ヒラギノ明朝 ProN W3" charset="0"/>
          <a:sym typeface="Bodoni SvtyTwo ITC TT-Book" charset="0"/>
        </a:defRPr>
      </a:lvl5pPr>
      <a:lvl6pPr marL="457200" algn="ctr" rtl="0" fontAlgn="base">
        <a:spcBef>
          <a:spcPct val="0"/>
        </a:spcBef>
        <a:spcAft>
          <a:spcPct val="0"/>
        </a:spcAft>
        <a:defRPr sz="6400">
          <a:solidFill>
            <a:schemeClr val="tx1"/>
          </a:solidFill>
          <a:latin typeface="Bodoni SvtyTwo ITC TT-Book" charset="0"/>
          <a:ea typeface="ヒラギノ明朝 ProN W3" charset="0"/>
          <a:cs typeface="ヒラギノ明朝 ProN W3" charset="0"/>
          <a:sym typeface="Bodoni SvtyTwo ITC TT-Book" charset="0"/>
        </a:defRPr>
      </a:lvl6pPr>
      <a:lvl7pPr marL="914400" algn="ctr" rtl="0" fontAlgn="base">
        <a:spcBef>
          <a:spcPct val="0"/>
        </a:spcBef>
        <a:spcAft>
          <a:spcPct val="0"/>
        </a:spcAft>
        <a:defRPr sz="6400">
          <a:solidFill>
            <a:schemeClr val="tx1"/>
          </a:solidFill>
          <a:latin typeface="Bodoni SvtyTwo ITC TT-Book" charset="0"/>
          <a:ea typeface="ヒラギノ明朝 ProN W3" charset="0"/>
          <a:cs typeface="ヒラギノ明朝 ProN W3" charset="0"/>
          <a:sym typeface="Bodoni SvtyTwo ITC TT-Book" charset="0"/>
        </a:defRPr>
      </a:lvl7pPr>
      <a:lvl8pPr marL="1371600" algn="ctr" rtl="0" fontAlgn="base">
        <a:spcBef>
          <a:spcPct val="0"/>
        </a:spcBef>
        <a:spcAft>
          <a:spcPct val="0"/>
        </a:spcAft>
        <a:defRPr sz="6400">
          <a:solidFill>
            <a:schemeClr val="tx1"/>
          </a:solidFill>
          <a:latin typeface="Bodoni SvtyTwo ITC TT-Book" charset="0"/>
          <a:ea typeface="ヒラギノ明朝 ProN W3" charset="0"/>
          <a:cs typeface="ヒラギノ明朝 ProN W3" charset="0"/>
          <a:sym typeface="Bodoni SvtyTwo ITC TT-Book" charset="0"/>
        </a:defRPr>
      </a:lvl8pPr>
      <a:lvl9pPr marL="1828800" algn="ctr" rtl="0" fontAlgn="base">
        <a:spcBef>
          <a:spcPct val="0"/>
        </a:spcBef>
        <a:spcAft>
          <a:spcPct val="0"/>
        </a:spcAft>
        <a:defRPr sz="6400">
          <a:solidFill>
            <a:schemeClr val="tx1"/>
          </a:solidFill>
          <a:latin typeface="Bodoni SvtyTwo ITC TT-Book" charset="0"/>
          <a:ea typeface="ヒラギノ明朝 ProN W3" charset="0"/>
          <a:cs typeface="ヒラギノ明朝 ProN W3" charset="0"/>
          <a:sym typeface="Bodoni SvtyTwo ITC TT-Book" charset="0"/>
        </a:defRPr>
      </a:lvl9pPr>
    </p:titleStyle>
    <p:bodyStyle>
      <a:lvl1pPr marL="571500" indent="-571500" algn="l" rtl="0" eaLnBrk="0" fontAlgn="base" hangingPunct="0">
        <a:lnSpc>
          <a:spcPct val="120000"/>
        </a:lnSpc>
        <a:spcBef>
          <a:spcPts val="2400"/>
        </a:spcBef>
        <a:spcAft>
          <a:spcPct val="0"/>
        </a:spcAft>
        <a:buSzPct val="155000"/>
        <a:buChar char="•"/>
        <a:defRPr sz="3600" kern="1200">
          <a:solidFill>
            <a:schemeClr val="tx1"/>
          </a:solidFill>
          <a:latin typeface="+mn-lt"/>
          <a:ea typeface="+mn-ea"/>
          <a:cs typeface="+mn-cs"/>
          <a:sym typeface="Bodoni SvtyTwo ITC TT-Book" charset="0"/>
        </a:defRPr>
      </a:lvl1pPr>
      <a:lvl2pPr marL="965200" indent="-571500" algn="l" rtl="0" eaLnBrk="0" fontAlgn="base" hangingPunct="0">
        <a:lnSpc>
          <a:spcPct val="120000"/>
        </a:lnSpc>
        <a:spcBef>
          <a:spcPts val="2400"/>
        </a:spcBef>
        <a:spcAft>
          <a:spcPct val="0"/>
        </a:spcAft>
        <a:buSzPct val="155000"/>
        <a:buChar char="•"/>
        <a:defRPr sz="3600" kern="1200">
          <a:solidFill>
            <a:schemeClr val="tx1"/>
          </a:solidFill>
          <a:latin typeface="+mn-lt"/>
          <a:ea typeface="+mn-ea"/>
          <a:cs typeface="+mn-cs"/>
          <a:sym typeface="Bodoni SvtyTwo ITC TT-Book" charset="0"/>
        </a:defRPr>
      </a:lvl2pPr>
      <a:lvl3pPr marL="1409700" indent="-571500" algn="l" rtl="0" eaLnBrk="0" fontAlgn="base" hangingPunct="0">
        <a:lnSpc>
          <a:spcPct val="120000"/>
        </a:lnSpc>
        <a:spcBef>
          <a:spcPts val="2400"/>
        </a:spcBef>
        <a:spcAft>
          <a:spcPct val="0"/>
        </a:spcAft>
        <a:buSzPct val="155000"/>
        <a:buChar char="•"/>
        <a:defRPr sz="3600" kern="1200">
          <a:solidFill>
            <a:schemeClr val="tx1"/>
          </a:solidFill>
          <a:latin typeface="+mn-lt"/>
          <a:ea typeface="+mn-ea"/>
          <a:cs typeface="+mn-cs"/>
          <a:sym typeface="Bodoni SvtyTwo ITC TT-Book" charset="0"/>
        </a:defRPr>
      </a:lvl3pPr>
      <a:lvl4pPr marL="1854200" indent="-571500" algn="l" rtl="0" eaLnBrk="0" fontAlgn="base" hangingPunct="0">
        <a:lnSpc>
          <a:spcPct val="120000"/>
        </a:lnSpc>
        <a:spcBef>
          <a:spcPts val="2400"/>
        </a:spcBef>
        <a:spcAft>
          <a:spcPct val="0"/>
        </a:spcAft>
        <a:buSzPct val="155000"/>
        <a:buChar char="•"/>
        <a:defRPr sz="3600" kern="1200">
          <a:solidFill>
            <a:schemeClr val="tx1"/>
          </a:solidFill>
          <a:latin typeface="+mn-lt"/>
          <a:ea typeface="+mn-ea"/>
          <a:cs typeface="+mn-cs"/>
          <a:sym typeface="Bodoni SvtyTwo ITC TT-Book" charset="0"/>
        </a:defRPr>
      </a:lvl4pPr>
      <a:lvl5pPr marL="2298700" indent="-571500" algn="l" rtl="0" eaLnBrk="0" fontAlgn="base" hangingPunct="0">
        <a:lnSpc>
          <a:spcPct val="120000"/>
        </a:lnSpc>
        <a:spcBef>
          <a:spcPts val="2400"/>
        </a:spcBef>
        <a:spcAft>
          <a:spcPct val="0"/>
        </a:spcAft>
        <a:buSzPct val="155000"/>
        <a:buChar char="•"/>
        <a:defRPr sz="3600" kern="1200">
          <a:solidFill>
            <a:schemeClr val="tx1"/>
          </a:solidFill>
          <a:latin typeface="+mn-lt"/>
          <a:ea typeface="+mn-ea"/>
          <a:cs typeface="+mn-cs"/>
          <a:sym typeface="Bodoni SvtyTwo ITC TT-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9.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jpeg"/><Relationship Id="rId10" Type="http://schemas.openxmlformats.org/officeDocument/2006/relationships/image" Target="../media/image44.png"/><Relationship Id="rId4" Type="http://schemas.openxmlformats.org/officeDocument/2006/relationships/image" Target="../media/image12.png"/><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image" Target="../media/image50.jpe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ph type="title"/>
          </p:nvPr>
        </p:nvSpPr>
        <p:spPr/>
        <p:txBody>
          <a:bodyPr/>
          <a:lstStyle/>
          <a:p>
            <a:pPr eaLnBrk="1" hangingPunct="1"/>
            <a:r>
              <a:rPr lang="en-US" altLang="en-US" dirty="0" smtClean="0"/>
              <a:t>Critical Approaches </a:t>
            </a:r>
            <a:br>
              <a:rPr lang="en-US" altLang="en-US" dirty="0" smtClean="0"/>
            </a:br>
            <a:r>
              <a:rPr lang="en-US" altLang="en-US" dirty="0" smtClean="0"/>
              <a:t>to </a:t>
            </a:r>
            <a:r>
              <a:rPr lang="en-US" altLang="en-US" dirty="0" smtClean="0"/>
              <a:t>Literature Pt. II</a:t>
            </a:r>
            <a:endParaRPr lang="en-US" altLang="en-US" dirty="0" smtClean="0"/>
          </a:p>
        </p:txBody>
      </p:sp>
      <p:sp>
        <p:nvSpPr>
          <p:cNvPr id="3075" name="Rectangle 2"/>
          <p:cNvSpPr>
            <a:spLocks noChangeArrowheads="1"/>
          </p:cNvSpPr>
          <p:nvPr>
            <p:ph type="body" idx="1"/>
          </p:nvPr>
        </p:nvSpPr>
        <p:spPr/>
        <p:txBody>
          <a:bodyPr/>
          <a:lstStyle/>
          <a:p>
            <a:pPr eaLnBrk="1" hangingPunct="1"/>
            <a:r>
              <a:rPr lang="en-US" altLang="en-US" dirty="0" smtClean="0"/>
              <a:t>Advanced English 9</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25438"/>
            <a:ext cx="12290425" cy="1408112"/>
          </a:xfrm>
        </p:spPr>
        <p:txBody>
          <a:bodyPr>
            <a:normAutofit fontScale="90000"/>
          </a:bodyPr>
          <a:lstStyle/>
          <a:p>
            <a:pPr eaLnBrk="1" fontAlgn="auto" hangingPunct="1">
              <a:spcAft>
                <a:spcPts val="0"/>
              </a:spcAft>
              <a:defRPr/>
            </a:pPr>
            <a:r>
              <a:rPr lang="en-US" dirty="0"/>
              <a:t>7</a:t>
            </a:r>
            <a:r>
              <a:rPr lang="en-US" dirty="0" smtClean="0"/>
              <a:t>. The Psychological &amp; Psychoanalytic Approach</a:t>
            </a:r>
            <a:endParaRPr lang="en-US" dirty="0"/>
          </a:p>
        </p:txBody>
      </p:sp>
      <p:sp>
        <p:nvSpPr>
          <p:cNvPr id="3" name="Content Placeholder 2"/>
          <p:cNvSpPr>
            <a:spLocks noGrp="1"/>
          </p:cNvSpPr>
          <p:nvPr>
            <p:ph sz="quarter" idx="1"/>
          </p:nvPr>
        </p:nvSpPr>
        <p:spPr>
          <a:xfrm>
            <a:off x="541338" y="2895600"/>
            <a:ext cx="8886825" cy="7156450"/>
          </a:xfrm>
        </p:spPr>
        <p:txBody>
          <a:bodyPr/>
          <a:lstStyle/>
          <a:p>
            <a:pPr eaLnBrk="1" hangingPunct="1">
              <a:buFontTx/>
              <a:buNone/>
              <a:defRPr/>
            </a:pPr>
            <a:r>
              <a:rPr lang="en-US" sz="4551" b="1" dirty="0" smtClean="0"/>
              <a:t>Ps</a:t>
            </a:r>
            <a:r>
              <a:rPr lang="en-US" b="1" dirty="0" smtClean="0"/>
              <a:t>ychological Criticism</a:t>
            </a:r>
            <a:r>
              <a:rPr lang="en-US" dirty="0" smtClean="0"/>
              <a:t> </a:t>
            </a:r>
          </a:p>
          <a:p>
            <a:pPr eaLnBrk="1" hangingPunct="1">
              <a:defRPr/>
            </a:pPr>
            <a:r>
              <a:rPr lang="en-US" dirty="0" smtClean="0"/>
              <a:t>Based on Freud.</a:t>
            </a:r>
          </a:p>
          <a:p>
            <a:pPr lvl="1" eaLnBrk="1" hangingPunct="1">
              <a:defRPr/>
            </a:pPr>
            <a:r>
              <a:rPr lang="en-US" dirty="0" smtClean="0"/>
              <a:t>Also focuses on the </a:t>
            </a:r>
            <a:r>
              <a:rPr lang="en-US" i="1" dirty="0" smtClean="0"/>
              <a:t>hidden</a:t>
            </a:r>
            <a:r>
              <a:rPr lang="en-US" dirty="0" smtClean="0"/>
              <a:t> motivations of literary characters</a:t>
            </a:r>
          </a:p>
          <a:p>
            <a:pPr eaLnBrk="1" hangingPunct="1">
              <a:defRPr/>
            </a:pPr>
            <a:endParaRPr lang="en-US" dirty="0" smtClean="0"/>
          </a:p>
        </p:txBody>
      </p:sp>
      <p:pic>
        <p:nvPicPr>
          <p:cNvPr id="28676" name="Picture 2" descr="http://www.bbc.co.uk/blogs/ni/el-profesor-freu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8163" y="5743575"/>
            <a:ext cx="28321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10700" y="1898650"/>
            <a:ext cx="28321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03200" y="381000"/>
            <a:ext cx="6400800" cy="1155700"/>
          </a:xfrm>
        </p:spPr>
        <p:txBody>
          <a:bodyPr/>
          <a:lstStyle/>
          <a:p>
            <a:pPr eaLnBrk="1" hangingPunct="1"/>
            <a:r>
              <a:rPr lang="en-US" altLang="en-US" sz="4000" b="1" smtClean="0"/>
              <a:t>Types of Psychological Consciousness</a:t>
            </a:r>
          </a:p>
        </p:txBody>
      </p:sp>
      <p:pic>
        <p:nvPicPr>
          <p:cNvPr id="29699"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969000" y="457200"/>
            <a:ext cx="6705600" cy="9075738"/>
          </a:xfrm>
        </p:spPr>
      </p:pic>
      <p:sp>
        <p:nvSpPr>
          <p:cNvPr id="29700" name="Rectangle 1"/>
          <p:cNvSpPr>
            <a:spLocks noChangeArrowheads="1"/>
          </p:cNvSpPr>
          <p:nvPr/>
        </p:nvSpPr>
        <p:spPr bwMode="auto">
          <a:xfrm>
            <a:off x="254000" y="2057400"/>
            <a:ext cx="5676900" cy="632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pPr eaLnBrk="1" hangingPunct="1">
              <a:lnSpc>
                <a:spcPct val="300000"/>
              </a:lnSpc>
              <a:buFontTx/>
              <a:buBlip>
                <a:blip r:embed="rId4"/>
              </a:buBlip>
            </a:pPr>
            <a:r>
              <a:rPr lang="en-US" altLang="en-US" sz="4800" b="1"/>
              <a:t>Id</a:t>
            </a:r>
            <a:r>
              <a:rPr lang="en-US" altLang="en-US" sz="4800"/>
              <a:t>:</a:t>
            </a:r>
          </a:p>
          <a:p>
            <a:pPr eaLnBrk="1" hangingPunct="1">
              <a:lnSpc>
                <a:spcPct val="300000"/>
              </a:lnSpc>
              <a:buFontTx/>
              <a:buBlip>
                <a:blip r:embed="rId4"/>
              </a:buBlip>
            </a:pPr>
            <a:r>
              <a:rPr lang="en-US" altLang="en-US" sz="4800" b="1"/>
              <a:t>Ego</a:t>
            </a:r>
            <a:r>
              <a:rPr lang="en-US" altLang="en-US" sz="4800"/>
              <a:t>:</a:t>
            </a:r>
          </a:p>
          <a:p>
            <a:pPr eaLnBrk="1" hangingPunct="1">
              <a:lnSpc>
                <a:spcPct val="300000"/>
              </a:lnSpc>
              <a:buFontTx/>
              <a:buBlip>
                <a:blip r:embed="rId4"/>
              </a:buBlip>
            </a:pPr>
            <a:r>
              <a:rPr lang="en-US" altLang="en-US" sz="4800" b="1"/>
              <a:t>Superego</a:t>
            </a:r>
            <a:r>
              <a:rPr lang="en-US" altLang="en-US" sz="4800"/>
              <a: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mtClean="0"/>
              <a:t>ID– EGO-- SUPEREGO</a:t>
            </a:r>
          </a:p>
        </p:txBody>
      </p:sp>
      <p:pic>
        <p:nvPicPr>
          <p:cNvPr id="3072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22488" y="2438400"/>
            <a:ext cx="8759825" cy="6854825"/>
          </a:xfr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mtClean="0"/>
              <a:t>Repression</a:t>
            </a:r>
          </a:p>
        </p:txBody>
      </p:sp>
      <p:sp>
        <p:nvSpPr>
          <p:cNvPr id="31747" name="Content Placeholder 2"/>
          <p:cNvSpPr>
            <a:spLocks noGrp="1"/>
          </p:cNvSpPr>
          <p:nvPr>
            <p:ph idx="1"/>
          </p:nvPr>
        </p:nvSpPr>
        <p:spPr>
          <a:xfrm>
            <a:off x="346075" y="1652588"/>
            <a:ext cx="12673013" cy="2198687"/>
          </a:xfrm>
        </p:spPr>
        <p:txBody>
          <a:bodyPr/>
          <a:lstStyle/>
          <a:p>
            <a:pPr eaLnBrk="1" hangingPunct="1"/>
            <a:r>
              <a:rPr lang="en-US" altLang="en-US" smtClean="0"/>
              <a:t>“motivated forgetfulness”</a:t>
            </a:r>
          </a:p>
          <a:p>
            <a:pPr eaLnBrk="1" hangingPunct="1"/>
            <a:r>
              <a:rPr lang="en-US" altLang="en-US" smtClean="0"/>
              <a:t>The unintentional mental blocking of a traumatic situation, person, or event</a:t>
            </a:r>
          </a:p>
        </p:txBody>
      </p:sp>
      <p:pic>
        <p:nvPicPr>
          <p:cNvPr id="3174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4725" y="4476750"/>
            <a:ext cx="6688138"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4476750"/>
            <a:ext cx="4368800"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t>Projection</a:t>
            </a:r>
          </a:p>
        </p:txBody>
      </p:sp>
      <p:sp>
        <p:nvSpPr>
          <p:cNvPr id="32771" name="Content Placeholder 2"/>
          <p:cNvSpPr>
            <a:spLocks noGrp="1"/>
          </p:cNvSpPr>
          <p:nvPr>
            <p:ph idx="1"/>
          </p:nvPr>
        </p:nvSpPr>
        <p:spPr>
          <a:xfrm>
            <a:off x="655638" y="2266950"/>
            <a:ext cx="11633200" cy="2032000"/>
          </a:xfrm>
        </p:spPr>
        <p:txBody>
          <a:bodyPr/>
          <a:lstStyle/>
          <a:p>
            <a:pPr eaLnBrk="1" hangingPunct="1"/>
            <a:r>
              <a:rPr lang="en-US" altLang="en-US" smtClean="0"/>
              <a:t>“outward displacement”</a:t>
            </a:r>
          </a:p>
          <a:p>
            <a:pPr eaLnBrk="1" hangingPunct="1"/>
            <a:r>
              <a:rPr lang="en-US" altLang="en-US" smtClean="0"/>
              <a:t>tendency to see your own unacceptable desires and behavior in others</a:t>
            </a:r>
          </a:p>
        </p:txBody>
      </p:sp>
      <p:pic>
        <p:nvPicPr>
          <p:cNvPr id="327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2463" y="4876800"/>
            <a:ext cx="6619875"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mtClean="0"/>
              <a:t>Regression</a:t>
            </a:r>
          </a:p>
        </p:txBody>
      </p:sp>
      <p:sp>
        <p:nvSpPr>
          <p:cNvPr id="33795" name="Content Placeholder 2"/>
          <p:cNvSpPr>
            <a:spLocks noGrp="1"/>
          </p:cNvSpPr>
          <p:nvPr>
            <p:ph idx="1"/>
          </p:nvPr>
        </p:nvSpPr>
        <p:spPr>
          <a:xfrm>
            <a:off x="482600" y="1690688"/>
            <a:ext cx="11633200" cy="1955800"/>
          </a:xfrm>
        </p:spPr>
        <p:txBody>
          <a:bodyPr/>
          <a:lstStyle/>
          <a:p>
            <a:pPr eaLnBrk="1" hangingPunct="1"/>
            <a:r>
              <a:rPr lang="en-US" altLang="en-US" smtClean="0"/>
              <a:t>a movement back in time (developmentally) when facing stress or a traumatic event</a:t>
            </a:r>
          </a:p>
        </p:txBody>
      </p:sp>
      <p:pic>
        <p:nvPicPr>
          <p:cNvPr id="337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3810000"/>
            <a:ext cx="62865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4"/>
          <p:cNvSpPr>
            <a:spLocks noChangeArrowheads="1"/>
          </p:cNvSpPr>
          <p:nvPr/>
        </p:nvSpPr>
        <p:spPr bwMode="auto">
          <a:xfrm>
            <a:off x="482600" y="3724275"/>
            <a:ext cx="55753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pPr eaLnBrk="1" hangingPunct="1"/>
            <a:r>
              <a:rPr lang="en-US" altLang="en-US"/>
              <a:t>Often results in primitive or childlike behavior when threatened</a:t>
            </a:r>
          </a:p>
          <a:p>
            <a:pPr eaLnBrk="1" hangingPunct="1"/>
            <a:endParaRPr lang="en-US" alt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mtClean="0"/>
              <a:t>Rationalization</a:t>
            </a:r>
          </a:p>
        </p:txBody>
      </p:sp>
      <p:sp>
        <p:nvSpPr>
          <p:cNvPr id="34819" name="Content Placeholder 2"/>
          <p:cNvSpPr>
            <a:spLocks noGrp="1"/>
          </p:cNvSpPr>
          <p:nvPr>
            <p:ph idx="1"/>
          </p:nvPr>
        </p:nvSpPr>
        <p:spPr>
          <a:xfrm>
            <a:off x="685800" y="2692400"/>
            <a:ext cx="11633200" cy="889000"/>
          </a:xfrm>
        </p:spPr>
        <p:txBody>
          <a:bodyPr/>
          <a:lstStyle/>
          <a:p>
            <a:pPr eaLnBrk="1" hangingPunct="1"/>
            <a:r>
              <a:rPr lang="en-US" altLang="en-US" smtClean="0"/>
              <a:t>dealing with an emotion intellectually to avoid emotional involvement or investment</a:t>
            </a:r>
          </a:p>
        </p:txBody>
      </p:sp>
      <p:pic>
        <p:nvPicPr>
          <p:cNvPr id="34820" name="Picture 3"/>
          <p:cNvPicPr>
            <a:picLocks noChangeAspect="1"/>
          </p:cNvPicPr>
          <p:nvPr/>
        </p:nvPicPr>
        <p:blipFill>
          <a:blip r:embed="rId3">
            <a:extLst>
              <a:ext uri="{28A0092B-C50C-407E-A947-70E740481C1C}">
                <a14:useLocalDpi xmlns:a14="http://schemas.microsoft.com/office/drawing/2010/main" val="0"/>
              </a:ext>
            </a:extLst>
          </a:blip>
          <a:srcRect t="13333" r="999"/>
          <a:stretch>
            <a:fillRect/>
          </a:stretch>
        </p:blipFill>
        <p:spPr bwMode="auto">
          <a:xfrm>
            <a:off x="4794250" y="3962400"/>
            <a:ext cx="75438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mtClean="0"/>
              <a:t>Displacement</a:t>
            </a:r>
          </a:p>
        </p:txBody>
      </p:sp>
      <p:sp>
        <p:nvSpPr>
          <p:cNvPr id="35843" name="Content Placeholder 2"/>
          <p:cNvSpPr>
            <a:spLocks noGrp="1"/>
          </p:cNvSpPr>
          <p:nvPr>
            <p:ph idx="1"/>
          </p:nvPr>
        </p:nvSpPr>
        <p:spPr>
          <a:xfrm>
            <a:off x="685800" y="2692400"/>
            <a:ext cx="11633200" cy="1498600"/>
          </a:xfrm>
        </p:spPr>
        <p:txBody>
          <a:bodyPr/>
          <a:lstStyle/>
          <a:p>
            <a:pPr eaLnBrk="1" hangingPunct="1"/>
            <a:r>
              <a:rPr lang="en-US" altLang="en-US" smtClean="0"/>
              <a:t>satisfying an impulse with a substitute object</a:t>
            </a:r>
          </a:p>
          <a:p>
            <a:pPr eaLnBrk="1" hangingPunct="1"/>
            <a:r>
              <a:rPr lang="en-US" altLang="en-US" smtClean="0"/>
              <a:t>scapegoating </a:t>
            </a:r>
          </a:p>
        </p:txBody>
      </p:sp>
      <p:pic>
        <p:nvPicPr>
          <p:cNvPr id="3584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3600" y="3733800"/>
            <a:ext cx="748665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1" descr="http://25.media.tumblr.com/tumblr_ljo64dNCDZ1qhfc59o1_50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684338"/>
            <a:ext cx="6015038"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7" descr="http://1.bp.blogspot.com/_IUYF0lMFJFo/TRgqBK5MuBI/AAAAAAAAALY/MUrH2fC1Mrs/s320/snow-white-ki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921000"/>
            <a:ext cx="6637338"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itle 1"/>
          <p:cNvSpPr>
            <a:spLocks noGrp="1"/>
          </p:cNvSpPr>
          <p:nvPr>
            <p:ph type="title"/>
          </p:nvPr>
        </p:nvSpPr>
        <p:spPr>
          <a:xfrm>
            <a:off x="574675" y="533400"/>
            <a:ext cx="12217400" cy="1155700"/>
          </a:xfrm>
        </p:spPr>
        <p:txBody>
          <a:bodyPr/>
          <a:lstStyle/>
          <a:p>
            <a:r>
              <a:rPr lang="en-US" altLang="en-US" smtClean="0"/>
              <a:t>Example Psychological Criticism</a:t>
            </a:r>
          </a:p>
        </p:txBody>
      </p:sp>
      <p:pic>
        <p:nvPicPr>
          <p:cNvPr id="36869" name="Picture 4" descr="http://thefeistygirl.files.wordpress.com/2012/09/snow-white-snow-white-and-the-seven-dwarfs-1981611-1024-76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9263" y="5410200"/>
            <a:ext cx="5478462"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mtClean="0"/>
              <a:t>Essential Questions </a:t>
            </a:r>
            <a:br>
              <a:rPr lang="en-US" altLang="en-US" smtClean="0"/>
            </a:br>
            <a:r>
              <a:rPr lang="en-US" altLang="en-US" smtClean="0"/>
              <a:t>for Psychological Criticism</a:t>
            </a:r>
          </a:p>
        </p:txBody>
      </p:sp>
      <p:sp>
        <p:nvSpPr>
          <p:cNvPr id="37891" name="Content Placeholder 2"/>
          <p:cNvSpPr>
            <a:spLocks noGrp="1"/>
          </p:cNvSpPr>
          <p:nvPr>
            <p:ph idx="1"/>
          </p:nvPr>
        </p:nvSpPr>
        <p:spPr>
          <a:xfrm>
            <a:off x="177800" y="2971800"/>
            <a:ext cx="12827000" cy="6527800"/>
          </a:xfrm>
        </p:spPr>
        <p:txBody>
          <a:bodyPr/>
          <a:lstStyle/>
          <a:p>
            <a:pPr eaLnBrk="1" hangingPunct="1"/>
            <a:r>
              <a:rPr lang="en-US" altLang="en-US" sz="3200" smtClean="0"/>
              <a:t>What forces (conscious, unconscious, subconscious) are motivating the characters?</a:t>
            </a:r>
          </a:p>
          <a:p>
            <a:pPr eaLnBrk="1" hangingPunct="1"/>
            <a:r>
              <a:rPr lang="en-US" altLang="en-US" sz="3200" smtClean="0"/>
              <a:t>What conscious or unconscious conflicts exist between the characters? </a:t>
            </a:r>
          </a:p>
          <a:p>
            <a:pPr eaLnBrk="1" hangingPunct="1"/>
            <a:r>
              <a:rPr lang="en-US" altLang="en-US" sz="3200" smtClean="0"/>
              <a:t>Do any of the characters correspond to the id, ego, and superego?</a:t>
            </a:r>
          </a:p>
          <a:p>
            <a:pPr eaLnBrk="1" hangingPunct="1"/>
            <a:r>
              <a:rPr lang="en-US" altLang="en-US" sz="3200" smtClean="0"/>
              <a:t>How does the work reflect the writer’s personal psychology?</a:t>
            </a:r>
          </a:p>
          <a:p>
            <a:pPr eaLnBrk="1" hangingPunct="1"/>
            <a:r>
              <a:rPr lang="en-US" altLang="en-US" sz="3200" smtClean="0"/>
              <a:t>What do the characters’ emotions and behaviors reveal about their psychological states?</a:t>
            </a:r>
          </a:p>
          <a:p>
            <a:pPr eaLnBrk="1" hangingPunct="1"/>
            <a:endParaRPr lang="en-US" altLang="en-US" sz="400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6575" y="122238"/>
            <a:ext cx="12468225" cy="1408112"/>
          </a:xfrm>
        </p:spPr>
        <p:txBody>
          <a:bodyPr/>
          <a:lstStyle/>
          <a:p>
            <a:pPr eaLnBrk="1" hangingPunct="1"/>
            <a:r>
              <a:rPr lang="en-US" altLang="en-US" smtClean="0"/>
              <a:t>5. The Classist/Marxist Approach</a:t>
            </a:r>
          </a:p>
        </p:txBody>
      </p:sp>
      <p:sp>
        <p:nvSpPr>
          <p:cNvPr id="3" name="Content Placeholder 2"/>
          <p:cNvSpPr>
            <a:spLocks noGrp="1"/>
          </p:cNvSpPr>
          <p:nvPr>
            <p:ph sz="quarter" idx="1"/>
          </p:nvPr>
        </p:nvSpPr>
        <p:spPr>
          <a:xfrm>
            <a:off x="0" y="838200"/>
            <a:ext cx="7645400" cy="8482013"/>
          </a:xfrm>
        </p:spPr>
        <p:txBody>
          <a:bodyPr>
            <a:normAutofit/>
          </a:bodyPr>
          <a:lstStyle/>
          <a:p>
            <a:pPr marL="455161" indent="-455161" eaLnBrk="1" fontAlgn="auto" hangingPunct="1">
              <a:spcAft>
                <a:spcPts val="0"/>
              </a:spcAft>
              <a:buFontTx/>
              <a:buNone/>
              <a:defRPr/>
            </a:pPr>
            <a:r>
              <a:rPr lang="en-US" sz="4551" b="1" dirty="0"/>
              <a:t>Marxist Criticism</a:t>
            </a:r>
            <a:r>
              <a:rPr lang="en-US" sz="4551" dirty="0"/>
              <a:t> </a:t>
            </a:r>
            <a:r>
              <a:rPr lang="en-US" sz="4551" dirty="0" smtClean="0"/>
              <a:t>MONEYMONEYMONEYMONEYMONEY…MONEY!</a:t>
            </a:r>
            <a:endParaRPr lang="en-US" sz="4551" dirty="0"/>
          </a:p>
          <a:p>
            <a:pPr marL="455161" indent="-455161" eaLnBrk="1" fontAlgn="auto" hangingPunct="1">
              <a:spcAft>
                <a:spcPts val="0"/>
              </a:spcAft>
              <a:buFont typeface="Wingdings"/>
              <a:buChar char=""/>
              <a:defRPr/>
            </a:pPr>
            <a:endParaRPr lang="en-US" dirty="0"/>
          </a:p>
        </p:txBody>
      </p:sp>
      <p:pic>
        <p:nvPicPr>
          <p:cNvPr id="20484" name="Picture 2" descr="http://www.fjaz.com/graphics/marx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0" y="6096000"/>
            <a:ext cx="2770188"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http://www.odemagazine.com/_media/images/mag/fist-l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1650" y="6069013"/>
            <a:ext cx="2892425"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http://www.cultureby.com/.a/6a00d8341c4e2e53ef0120a547c0bf970c-320w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0800" y="1447800"/>
            <a:ext cx="3794125"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487" name="Straight Connector 3"/>
          <p:cNvCxnSpPr>
            <a:cxnSpLocks noChangeShapeType="1"/>
          </p:cNvCxnSpPr>
          <p:nvPr/>
        </p:nvCxnSpPr>
        <p:spPr bwMode="auto">
          <a:xfrm>
            <a:off x="8178800" y="7315200"/>
            <a:ext cx="990600" cy="0"/>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8" name="Straight Connector 8"/>
          <p:cNvCxnSpPr>
            <a:cxnSpLocks noChangeShapeType="1"/>
          </p:cNvCxnSpPr>
          <p:nvPr/>
        </p:nvCxnSpPr>
        <p:spPr bwMode="auto">
          <a:xfrm>
            <a:off x="8178800" y="7729538"/>
            <a:ext cx="990600" cy="0"/>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9" name="TextBox 4"/>
          <p:cNvSpPr txBox="1">
            <a:spLocks noChangeArrowheads="1"/>
          </p:cNvSpPr>
          <p:nvPr/>
        </p:nvSpPr>
        <p:spPr bwMode="auto">
          <a:xfrm>
            <a:off x="9931400" y="1743075"/>
            <a:ext cx="2574925"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pPr marL="0" lvl="1"/>
            <a:r>
              <a:rPr lang="en-US" altLang="en-US" sz="16600" b="1">
                <a:solidFill>
                  <a:srgbClr val="00B050"/>
                </a:solidFill>
                <a:sym typeface="Wingdings" pitchFamily="2" charset="2"/>
              </a:rPr>
              <a:t></a:t>
            </a:r>
            <a:endParaRPr lang="en-US" altLang="en-US" sz="16600" b="1">
              <a:solidFill>
                <a:srgbClr val="00B050"/>
              </a:solidFill>
            </a:endParaRPr>
          </a:p>
          <a:p>
            <a:endParaRPr lang="en-US" altLang="en-US">
              <a:solidFill>
                <a:srgbClr val="00B05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ph type="title"/>
          </p:nvPr>
        </p:nvSpPr>
        <p:spPr>
          <a:xfrm>
            <a:off x="635000" y="533400"/>
            <a:ext cx="11633200" cy="1155700"/>
          </a:xfrm>
        </p:spPr>
        <p:txBody>
          <a:bodyPr/>
          <a:lstStyle/>
          <a:p>
            <a:pPr eaLnBrk="1" hangingPunct="1"/>
            <a:r>
              <a:rPr lang="en-US" altLang="en-US" smtClean="0"/>
              <a:t>8. Cultural Studies</a:t>
            </a:r>
          </a:p>
        </p:txBody>
      </p:sp>
      <p:sp>
        <p:nvSpPr>
          <p:cNvPr id="49155" name="Rectangle 2"/>
          <p:cNvSpPr>
            <a:spLocks noGrp="1" noChangeArrowheads="1"/>
          </p:cNvSpPr>
          <p:nvPr>
            <p:ph type="body" idx="1"/>
          </p:nvPr>
        </p:nvSpPr>
        <p:spPr>
          <a:xfrm>
            <a:off x="711200" y="2362200"/>
            <a:ext cx="5029200" cy="6019800"/>
          </a:xfrm>
        </p:spPr>
        <p:txBody>
          <a:bodyPr/>
          <a:lstStyle/>
          <a:p>
            <a:pPr marL="0" indent="0" eaLnBrk="1" hangingPunct="1">
              <a:buFontTx/>
              <a:buNone/>
              <a:defRPr/>
            </a:pPr>
            <a:endParaRPr lang="en-US" altLang="en-US" dirty="0" smtClean="0"/>
          </a:p>
          <a:p>
            <a:pPr eaLnBrk="1" hangingPunct="1">
              <a:buFontTx/>
              <a:buBlip>
                <a:blip r:embed="rId3"/>
              </a:buBlip>
              <a:defRPr/>
            </a:pPr>
            <a:r>
              <a:rPr lang="en-US" altLang="en-US" dirty="0" smtClean="0"/>
              <a:t>Related to race, ethnicity, socioeconomic status, religion, etc. </a:t>
            </a:r>
          </a:p>
        </p:txBody>
      </p:sp>
      <p:pic>
        <p:nvPicPr>
          <p:cNvPr id="38916" name="Picture 5" descr="http://www.denizenmag.com/wp-content/uploads/2011/03/cul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0400" y="2286000"/>
            <a:ext cx="6765925"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Basic beliefs </a:t>
            </a:r>
          </a:p>
        </p:txBody>
      </p:sp>
      <p:sp>
        <p:nvSpPr>
          <p:cNvPr id="39939" name="Content Placeholder 2"/>
          <p:cNvSpPr>
            <a:spLocks noGrp="1"/>
          </p:cNvSpPr>
          <p:nvPr>
            <p:ph idx="1"/>
          </p:nvPr>
        </p:nvSpPr>
        <p:spPr>
          <a:xfrm>
            <a:off x="50800" y="1295400"/>
            <a:ext cx="8407400" cy="4165600"/>
          </a:xfrm>
        </p:spPr>
        <p:txBody>
          <a:bodyPr/>
          <a:lstStyle/>
          <a:p>
            <a:endParaRPr lang="en-US" altLang="en-US" smtClean="0"/>
          </a:p>
          <a:p>
            <a:r>
              <a:rPr lang="en-US" altLang="en-US" smtClean="0"/>
              <a:t>Seeing double (consciousness)</a:t>
            </a:r>
          </a:p>
          <a:p>
            <a:r>
              <a:rPr lang="en-US" altLang="en-US" smtClean="0"/>
              <a:t>The Canon </a:t>
            </a:r>
          </a:p>
          <a:p>
            <a:r>
              <a:rPr lang="en-US" altLang="en-US" smtClean="0"/>
              <a:t>Change the Canon, change the world</a:t>
            </a:r>
          </a:p>
        </p:txBody>
      </p:sp>
      <p:pic>
        <p:nvPicPr>
          <p:cNvPr id="39940" name="Picture 2" descr="http://annieneugebauer.com/wp-content/uploads/2013/01/untitled3-1024x7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263" y="5334000"/>
            <a:ext cx="521493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descr="http://languageandliteracytheoryandpractice.wikispaces.com/file/view/canon.jpg/166231423/315x377/can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8063" y="4495800"/>
            <a:ext cx="436403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Drawbacks </a:t>
            </a:r>
          </a:p>
        </p:txBody>
      </p:sp>
      <p:sp>
        <p:nvSpPr>
          <p:cNvPr id="40963" name="Content Placeholder 2"/>
          <p:cNvSpPr>
            <a:spLocks noGrp="1"/>
          </p:cNvSpPr>
          <p:nvPr>
            <p:ph idx="1"/>
          </p:nvPr>
        </p:nvSpPr>
        <p:spPr/>
        <p:txBody>
          <a:bodyPr/>
          <a:lstStyle/>
          <a:p>
            <a:r>
              <a:rPr lang="en-US" altLang="en-US" sz="4400" smtClean="0"/>
              <a:t>Literary studies</a:t>
            </a:r>
          </a:p>
          <a:p>
            <a:r>
              <a:rPr lang="en-US" altLang="en-US" sz="4400" smtClean="0"/>
              <a:t>Cultural Canon</a:t>
            </a:r>
          </a:p>
          <a:p>
            <a:r>
              <a:rPr lang="en-US" altLang="en-US" sz="4400" smtClean="0"/>
              <a:t>“Awareness”</a:t>
            </a:r>
          </a:p>
        </p:txBody>
      </p:sp>
      <p:cxnSp>
        <p:nvCxnSpPr>
          <p:cNvPr id="40964" name="Straight Connector 4"/>
          <p:cNvCxnSpPr>
            <a:cxnSpLocks noChangeShapeType="1"/>
          </p:cNvCxnSpPr>
          <p:nvPr/>
        </p:nvCxnSpPr>
        <p:spPr bwMode="auto">
          <a:xfrm>
            <a:off x="1168400" y="5943600"/>
            <a:ext cx="1600200" cy="76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65" name="Straight Connector 6"/>
          <p:cNvCxnSpPr>
            <a:cxnSpLocks noChangeShapeType="1"/>
          </p:cNvCxnSpPr>
          <p:nvPr/>
        </p:nvCxnSpPr>
        <p:spPr bwMode="auto">
          <a:xfrm>
            <a:off x="1168400" y="4876800"/>
            <a:ext cx="19812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66" name="TextBox 8"/>
          <p:cNvSpPr txBox="1">
            <a:spLocks noChangeArrowheads="1"/>
          </p:cNvSpPr>
          <p:nvPr/>
        </p:nvSpPr>
        <p:spPr bwMode="auto">
          <a:xfrm>
            <a:off x="1117600" y="3922713"/>
            <a:ext cx="2933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r>
              <a:rPr lang="en-US" altLang="en-US" sz="4800"/>
              <a:t>Cultural</a:t>
            </a:r>
          </a:p>
        </p:txBody>
      </p:sp>
      <p:pic>
        <p:nvPicPr>
          <p:cNvPr id="40967" name="Picture 2" descr="http://t3.gstatic.com/images?q=tbn:ANd9GcS0cs9LJV-3WXS6BRkt8OCpy2hAcZ9JXpqTxzoBsJzNooCFMX6pX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3600" y="2336800"/>
            <a:ext cx="3743325"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4" descr="http://theangriestblackmaninamerica.files.wordpress.com/2013/12/dubo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6600" y="5094288"/>
            <a:ext cx="3486150" cy="426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ph type="title"/>
          </p:nvPr>
        </p:nvSpPr>
        <p:spPr>
          <a:xfrm>
            <a:off x="627063" y="184150"/>
            <a:ext cx="11633200" cy="1155700"/>
          </a:xfrm>
        </p:spPr>
        <p:txBody>
          <a:bodyPr/>
          <a:lstStyle/>
          <a:p>
            <a:pPr eaLnBrk="1" hangingPunct="1"/>
            <a:r>
              <a:rPr lang="en-US" altLang="en-US" smtClean="0"/>
              <a:t>Cultural Criticism Example</a:t>
            </a:r>
          </a:p>
        </p:txBody>
      </p:sp>
      <p:sp>
        <p:nvSpPr>
          <p:cNvPr id="41987" name="Rectangle 2"/>
          <p:cNvSpPr>
            <a:spLocks noChangeArrowheads="1"/>
          </p:cNvSpPr>
          <p:nvPr>
            <p:ph type="body" idx="1"/>
          </p:nvPr>
        </p:nvSpPr>
        <p:spPr>
          <a:xfrm>
            <a:off x="330200" y="1287463"/>
            <a:ext cx="11930063" cy="1116012"/>
          </a:xfrm>
        </p:spPr>
        <p:txBody>
          <a:bodyPr/>
          <a:lstStyle/>
          <a:p>
            <a:pPr eaLnBrk="1" hangingPunct="1">
              <a:buFontTx/>
              <a:buBlip>
                <a:blip r:embed="rId3"/>
              </a:buBlip>
            </a:pPr>
            <a:r>
              <a:rPr lang="en-US" altLang="en-US" smtClean="0"/>
              <a:t>Cultural beliefs, values, perceptions, and experiences fundamentally impact meaning and significance  </a:t>
            </a:r>
          </a:p>
        </p:txBody>
      </p:sp>
      <p:pic>
        <p:nvPicPr>
          <p:cNvPr id="419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1588" y="5800725"/>
            <a:ext cx="42672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198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40725" y="2668588"/>
            <a:ext cx="34290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16475" y="3055938"/>
            <a:ext cx="3252788"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25563" y="5078413"/>
            <a:ext cx="2232025"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88350" y="7912100"/>
            <a:ext cx="26765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864850" y="4997450"/>
            <a:ext cx="18097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5450" y="7500938"/>
            <a:ext cx="319405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14350" y="2479675"/>
            <a:ext cx="18954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681288" y="2565400"/>
            <a:ext cx="19431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1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56600" y="4997450"/>
            <a:ext cx="2316163"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Essential Questions </a:t>
            </a:r>
            <a:br>
              <a:rPr lang="en-US" altLang="en-US" smtClean="0"/>
            </a:br>
            <a:r>
              <a:rPr lang="en-US" altLang="en-US" smtClean="0"/>
              <a:t>for Cultural Criticism</a:t>
            </a:r>
          </a:p>
        </p:txBody>
      </p:sp>
      <p:sp>
        <p:nvSpPr>
          <p:cNvPr id="51203" name="Content Placeholder 2"/>
          <p:cNvSpPr>
            <a:spLocks noGrp="1"/>
          </p:cNvSpPr>
          <p:nvPr>
            <p:ph idx="1"/>
          </p:nvPr>
        </p:nvSpPr>
        <p:spPr/>
        <p:txBody>
          <a:bodyPr/>
          <a:lstStyle/>
          <a:p>
            <a:pPr>
              <a:defRPr/>
            </a:pPr>
            <a:r>
              <a:rPr lang="en-US" sz="2400" dirty="0"/>
              <a:t>What does the text reveal about the </a:t>
            </a:r>
            <a:r>
              <a:rPr lang="en-US" sz="2400" dirty="0" smtClean="0"/>
              <a:t>problems </a:t>
            </a:r>
            <a:r>
              <a:rPr lang="en-US" sz="2400" dirty="0"/>
              <a:t>of </a:t>
            </a:r>
            <a:r>
              <a:rPr lang="en-US" sz="2400" dirty="0" smtClean="0"/>
              <a:t>cultural </a:t>
            </a:r>
            <a:r>
              <a:rPr lang="en-US" sz="2400" dirty="0"/>
              <a:t>identity, including the relationship between personal and cultural identity and such issues as double consciousness and hybridity?</a:t>
            </a:r>
          </a:p>
          <a:p>
            <a:pPr>
              <a:defRPr/>
            </a:pPr>
            <a:r>
              <a:rPr lang="en-US" sz="2400" dirty="0"/>
              <a:t>What person(s) or groups does the work identify as "other" or stranger? How are such persons/groups described and treated?</a:t>
            </a:r>
          </a:p>
          <a:p>
            <a:pPr>
              <a:defRPr/>
            </a:pPr>
            <a:r>
              <a:rPr lang="en-US" sz="2400" dirty="0"/>
              <a:t>What does the text reveal about the operations of cultural difference - the ways in which race, religion, class, gender, sexual orientation, cultural beliefs, and customs combine to form individual identity - in shaping our perceptions of ourselves, others, and the world in which we live?</a:t>
            </a:r>
          </a:p>
          <a:p>
            <a:pPr>
              <a:defRPr/>
            </a:pPr>
            <a:r>
              <a:rPr lang="en-US" sz="2400" dirty="0"/>
              <a:t>How does the text respond to or comment upon the characters, themes, or assumptions of a canonized (colonialist) work?</a:t>
            </a:r>
          </a:p>
          <a:p>
            <a:pPr marL="0" indent="0">
              <a:buFontTx/>
              <a:buNone/>
              <a:defRPr/>
            </a:pPr>
            <a:r>
              <a:rPr lang="en-US" sz="2400" dirty="0" smtClean="0"/>
              <a:t/>
            </a:r>
            <a:br>
              <a:rPr lang="en-US" sz="2400" dirty="0" smtClean="0"/>
            </a:br>
            <a:endParaRPr lang="en-US" altLang="en-US" sz="2400"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Deconstruction</a:t>
            </a:r>
          </a:p>
        </p:txBody>
      </p:sp>
      <p:sp>
        <p:nvSpPr>
          <p:cNvPr id="44035" name="Content Placeholder 2"/>
          <p:cNvSpPr>
            <a:spLocks noGrp="1"/>
          </p:cNvSpPr>
          <p:nvPr>
            <p:ph idx="1"/>
          </p:nvPr>
        </p:nvSpPr>
        <p:spPr>
          <a:xfrm>
            <a:off x="219075" y="558800"/>
            <a:ext cx="11633200" cy="6527800"/>
          </a:xfrm>
        </p:spPr>
        <p:txBody>
          <a:bodyPr/>
          <a:lstStyle/>
          <a:p>
            <a:r>
              <a:rPr lang="en-US" altLang="en-US" smtClean="0"/>
              <a:t>[POST]Structuralism</a:t>
            </a:r>
          </a:p>
          <a:p>
            <a:r>
              <a:rPr lang="en-US" altLang="en-US" smtClean="0"/>
              <a:t>Language</a:t>
            </a:r>
            <a:r>
              <a:rPr lang="en-US" altLang="en-US" smtClean="0">
                <a:sym typeface="Wingdings" pitchFamily="2" charset="2"/>
              </a:rPr>
              <a:t></a:t>
            </a:r>
            <a:r>
              <a:rPr lang="en-US" altLang="en-US" smtClean="0"/>
              <a:t>Reliable</a:t>
            </a:r>
            <a:r>
              <a:rPr lang="en-US" altLang="en-US" smtClean="0">
                <a:sym typeface="Wingdings" pitchFamily="2" charset="2"/>
              </a:rPr>
              <a:t> (?)</a:t>
            </a:r>
            <a:endParaRPr lang="en-US" altLang="en-US" smtClean="0"/>
          </a:p>
          <a:p>
            <a:endParaRPr lang="en-US" altLang="en-US" smtClean="0"/>
          </a:p>
        </p:txBody>
      </p:sp>
      <p:pic>
        <p:nvPicPr>
          <p:cNvPr id="44036" name="Picture 7" descr="http://t1.gstatic.com/images?q=tbn:ANd9GcR_603aN00Xh5GnCgZ6oH2_DZ_0nwviZWZfjLJNjAESwC8su0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4872038"/>
            <a:ext cx="5216525"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AutoShape 13" descr="data:image/jpeg;base64,/9j/4AAQSkZJRgABAQAAAQABAAD/2wCEAAkGBxQSEBQUExQWFRUXGBQZFRYWGBUXFhQWFRUWGRQWGxMYKCggGBoxHBcVITEhJSksLi4uGR8zODMsNygtLisBCgoKDQ0OGxAQGy8kICQsLCwsLC4vLCwsLCwsNywsLDQsLCwsLCwsLCwsLCwsLCwsLCwsLDQsLCw2LCwsLCwsLP/AABEIAJgA9QMBIgACEQEDEQH/xAAbAAEAAgMBAQAAAAAAAAAAAAAABgcDBAUCAf/EAEkQAAEEAQICBwMGCQkJAQAAAAEAAgMRBBIhBTEGBxMiQVFhFIGRIzJxobHRQ1JTYoKSosHwNEJyc4OTsuHxFyQlM0SElLTCFv/EABoBAQEAAwEBAAAAAAAAAAAAAAABAgMFBAb/xAAwEQEAAgIBAQQGCwEAAAAAAAAAAQIDEQQhBVGBoRITIkJSkRUxMjNBQ2Gx0eHwFP/aAAwDAQACEQMRAD8AvFERAREQEREBERAREQEXL47x+HEYHTOom9DGjU95Hg1o3Kh2T1iykns8QAb1rk7x8u40GviVoy8nFj+1LZTFe/1QsVFXOP1lSbdphn1Mcgd+y4BSbgfTHFynBjXlkh/ByDQ8kcwAdnV6WmPk4r9K2LYb1+uEgREW9rEREBERAREQEREBERAREQEREBERAREQEREBERAREQFo8b4k3Gx5Zn7iNjnUObqGwHr4LeUC61sr5GGH8pIC7l82NpdXvIaFo5GX1eObM8dPTtEIR2807zkZFdq8chuI2fzYgTyFVfmSsznCtwCfNe7tovy+K179f4+hfI3vOS02l1YjUahtMnZ4getBY5cGGYe/keV+BHkQscZrmfuXthsVf+fJa9TXrWdEw63DOkmbiDTYyIxyZK4h4HkJgCf1gVIMXrLgr5aDJiP9WZG+50d38FDA6hdrI2c+JBXQxdqZ8canq0249LddJmes3C8sj/x5vuXT4Z01wp3BrJ2hx5MkuNx+hr6tV4ZNQ2r7fqXmXHa5pbQo3YIsfA/at9e2779qvmwni1/CVzIoB0C4y5knskriQQTCXGy0gWY7O5FW4fQfoE/XcwZq5qRerx5Mc0tqRERbmAiIgIiICIiAiIgIiICIiAiIgIiICIiAqw6yJg7NgZ+LG936zgB/hKs5x2VMcfzm5GdNO02wVEw3sRG51uH6Tj+quZ2pbWKIeriV3fbFkO3+1azyfckj18c/1/0XzkRp0Yhjdv71uRO7vp4LXZZP+S2C+tqS3cuh0nhf3r3G/wAFruk51QHu+xeopDe9BYzXoN6I+N1/ovpdvtsfReGL2eS0yxY5pi1zJWnvMLSDy3Bsfv8Airf4flCWJkjeT2tcPeLVPOb3SPP71PerfK1YnZnnE94/RcS9v+Ij3LvdjZZiZx+Ly8unsxZLERF9A54iIgIiICIiAiIgIiICIiAiIgxzTNYNTnBo8SSAPiVpnjeODXbxX5a239q89IODsy4HQyXpJBsVYLTYO6ip6tYvypr+qj32r4rRltlifYrvx02UrSftTpJMjpVhMvXlQCvORl/C1xM/rJw2A9kXzuo0I2nSf7R1NHxWL/ZvDVCaVp82CFv0/wA0rKzq7gA3mnJ8yWX9GzVrtbkzHSIjx/pnFcMT1naFcc6V5Oc0tcfZ4TsYojqe8XykmrZvo0e9abYmNbWwrYAeHl7lZA6AYviZT+mf3LYb0JxQK0v/ALx68Gbg8nNO7Wj/AHg9Fc+GkartVW17I0AeBH7laR6DYnlIPokf96wy9AMYjuulafAh5NfrWtH0Vn74+bOOVj/VXccgG4o+8fx5I6XV4WplN1cHfs8tw8hJE1+/0tLStN3V3lA/ymBw9YZGH4h5Wqeys8fh5s/+jF3owCCeS9RGt6BUhPQHM/KYx9flR9HvX1nQHMH4XHH98fuWH0byO7zJz4+9y2VtsvpA/wA/L3rsjoDlVvNCfdKP3lYX9A8q9uwPrrkH1Fq1z2Xye79v5Iy4595zjFtsfTna98C4ycLJ1lpdC7uzAC3Mrdkgb414jyO1kUc0vQjKH4KM/wBGQfvAta8vR3LaKGI8/wBF0e37QWeDjcnBeLxWei2tjtHo+lC1eH58c8bZIXtkY75rmEOB94WxapWPovlhxMeNNE51anRvZHv4XTqP0rs4/RPiDh3pZwOVOypOX0Ald2vKvMfdy8duPWPfhaKWq3//ABWVW7y70M0h+1eI+h+Y35tNPmJi0j4BSeVm391PzhPUU+OFloq5d0Z4h+Vk92S9YndHc7x7c/8AcEj63bpPLyR+VbyT1NfjhZa+qseDdGOIsnEuoMp4Nue6tB+cxzBq1fVurOC9OLJa8bmumrJSKzqJ2IiLawEREBERAREQEREBERAREQEREBERAREQEREBERAREQEREBERAREQEREBERAREQEREBERAREQEREBFE+PdMtBkjxIvaZY9pXF7Y8fHJ59rkO2BHMtFnzq7UJy+ls0v8o4xi4tH/k4UfbyE0Rp7R12brkCguJFQ7ulssTy6Pi2X3eTcrAJY9x2AL2d4DlXdXU6J9drH93OY1lbdtFro7gBxiI2F3ydf5tC0FyItXh3EIsiNssMjZI3btcwgg+8LaQEREBERAREQEREBERAREQEREBERAREQEREBERAREQFF+nfE5GRw40DtM+XIImO/JsrVPL7mA+8hShVrmZ/acR4jl7mPh2M+KJvnKY3SzOA5XTWNv0CCOcWdjN0tdoZhwW2Fjxqia1pp0hYKDpnu1GyCe9QrcnFicbwvZzJE5vZ6mxmgWhrnfM1NIGkbbHf6kwOGgREFxYW9joc2tUb4XNc1wBBBGprdjzoiuRWLpYyT2PJkm0zSzNihaQxsTW/KdwNjaTppz3O+cSS7yFKMnQ4fjXGQ4AOdsS0hzTsBqZ4HYjYjbSo63gLMgZONLGxs8BuOVp70jZASxx9OW3IctqUs4dgdixjK3DGsO+zSwDblXiSuVlZP/FIKNB8Esbv7N+tu3hu92/jZUVHeivtPCJX6pXQay3TK75TFedwGTxt3bfMSDlXiLq3eG9Pqi15cPZs2/3iB7cjFcaF/KN3jO/Jw28yuSXt3se7Y35LV9lYDqa3Q4ii+FxieRQ2L46PxV2mktb1j8LP/Ww/rH7lt4vTXAk+Zlwn11gN/WO3h5qIsmk2LZZ7Hm+zyrcuu9lgycZ8jw8yOc4A1rZC6j4O1FutpHm1wTaaWm02LHJfVWfRji8uHN2UrQ2B7jVPtrTW7omkWwXRdGSaBc4OOkhWYqgiIgIiICIiAiIgIiICIiAiIgIiICIiAiIg8yOABJ5AEn3KpOjcwfwTJmsgZ2XKfEkMmnZC4X/VseVNeszins/Csp4+c6MxM5g65u42j596/colxgnFw8PCjDTLFC2RzXEhtgFjGucN2lzjLR84zfJSVhzsEmRziAK1m9jzFED87n9fovnSWLXjOY+KYxyO0RyRtjcBKw22mF2t4Dm94gVQduPnLLw1uXP8gGhj+y1ydm2NvZhx0trIfI+iSHkXHfdJpdHiXA5MeF0jpGxvLGwwMiBklLuUTPaZBTWA94gRU0Bzr5qLtHoYMnIhjecxjWkA/IQ054s7GSU9034aeYWfh3AGCTtpHPlk0hrXSBlxttxLQGBoJJc43W2wW1i4fZMYwOsMHed4vcSXPefO3OJvzJtbmOS4X4fVf8fQg+TSho9dhfnZAWvFk63EgkkEAgbafHc+O5WXIf8Ai0TzF+dbfx5LFExz93fEePPlf8c0G2x1Vtz/AIG3is2qq2q1rxsNDyHhv9R9y6OIW06zy5+hP2HkiuVxeAywvZW7h3TXzZG7xOHnR58trHipt1f8UORw6F7jb2h0b9qJMT3M1Fp+bYaHV+cobI55mijh0B80j2tL70gRQvlOwIJJ0AbcrJINUsnVBxlpyM3FADQX+0RNtthslNlZtzLXt0k+asJK0URFWIiIgIiICIiAiIgIiICIiAiIgLBlZkcQuR7GDze4NHxKh/WHwjieU6OPCnZBAWu7V2pzJC++6NbRYbVHauRvmFV2N1Q58Ur3SY+PmAnYunlZZuy7ukE36oLxPSjCuva8f+9j+9aHFesDh2OCX5cR2umO7Rx+gMu1XeD0QzQduC8MbXIve8//AEbXvK6veIyTduyHhuO7Q1mhjC5o0ucdYDgRq71fohBz+O9YDeIZUb+yLcPHcZITIdLMidh7j5Dz7Nps9m0OJrer2zcCyX5kvc+XmkIklc4aWtJJa10pF9mwAU1l6qbQFkkeeIdUPFMh4fNnQudpDfwjRpBvTpa0Cr8FNuGdE8+OIR+0Y8Q8oY5WtGwF01zbOyiu5wThbcdhAOp73apJCKMjxQG17NAAaG3sBXqY10mzWuzS0vY1mNG0HU4N+WyNzd7bRtaAb/COC3T0Kyie9n2Kojs8nf45BH1LRn6q2SP1SSQyE8y7GtxHjbzIST6n4FNLtzJWujaXkUytRe7Zlb94v5Vz8TyCzdHeioy3Oyc2NkkT2AYsEjXXEyyTI5pPdc8UfOtN1VL6OpuJrrY+Hz7+O8lrvNrmStoelFdqTobmO3OeAfPRlH9kZAATSbaEvV6xhvFyJsblUdNlhFH8k6nftDla8S9Gs8bMnxH/AJz4p43fqNc4fWumOhmX459n+hlAf+wvjeiWa1pAzGm/M5Y+vtSp1XbiSdCMuavaM4RMFFzcWNwcQNzUsh7p/RK4nBeHPxom6i4hweWMfZkLXyOfGZHgAOdRJLq2ut63mUXQvM5OywBvZDs55N87DpwPuUd/2KOZMJMbNGNQqo4pt6dqol0xNHaxfgqbdjBxgJMKQjvNyHDbl8pjZDCa94P8WoV1hYM/CuLx8UxmkxyO1PaL0h+k9tG6uTXNDnX4HV+KFMsXq4y2OD28SOtrnujLmZDwzW1zTTHTlo2c4XXIrcy+hufLG+KXPjkje3SWmB4vxvaSwdhRB2oEbpEJt3uiXS/G4jE18Eg1EW6IkdpGRzBZz942OykCouTqFl1am5UIH4pheWj0tziSPVZI+pjKbqDZoACbAa7KaGmx3g0Gr25eqovBFTh6teL2K4m5tHwyMwivLST+8LK7qz4qXFw4xI00NteQ4XppxpztrO/pewRFvLT4nxSHHaHTSNjBNDUaLj5NbzcfQbqpY+rPi4J18TdKPxfaMpoN8wdiujwHoNlYrvk8bFGxuTt39o6xRBf2RcQipNi9PopJdDcfIo2WucImFwHMiFzxLXP+b4KUYOWyaNskZtrhYP2gjwINgg7gghQaLoblulEr3YkUjWuax4jlmcwPrUBbox4Upd0f4X7NAIy/tHanve/Tp1vkeXvIYL0i3GhZ28TzUHSREVQREQEREBERAREQEREBERAREQEREBERAREQEREBERAREQEREBERAREQEREH/9k="/>
          <p:cNvSpPr>
            <a:spLocks noChangeAspect="1" noChangeArrowheads="1"/>
          </p:cNvSpPr>
          <p:nvPr/>
        </p:nvSpPr>
        <p:spPr bwMode="auto">
          <a:xfrm>
            <a:off x="219075" y="-27463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endParaRPr lang="en-US" altLang="en-US"/>
          </a:p>
        </p:txBody>
      </p:sp>
      <p:sp>
        <p:nvSpPr>
          <p:cNvPr id="44038" name="AutoShape 15" descr="data:image/jpeg;base64,/9j/4AAQSkZJRgABAQAAAQABAAD/2wCEAAkGBxQSEBQUExQWFRUXGBQZFRYWGBUXFhQWFRUWGRQWGxMYKCggGBoxHBcVITEhJSksLi4uGR8zODMsNygtLisBCgoKDQ0OGxAQGy8kICQsLCwsLC4vLCwsLCwsNywsLDQsLCwsLCwsLCwsLCwsLCwsLCwsLDQsLCw2LCwsLCwsLP/AABEIAJgA9QMBIgACEQEDEQH/xAAbAAEAAgMBAQAAAAAAAAAAAAAABgcDBAUCAf/EAEkQAAEEAQICBwMGCQkJAQAAAAEAAgMRBBIhBTEGBxMiQVFhFIGRIzJxobHRQ1JTYoKSosHwNEJyc4OTsuHxFyQlM0SElLTCFv/EABoBAQEAAwEBAAAAAAAAAAAAAAABAgMFBAb/xAAwEQEAAgIBAQQGCwEAAAAAAAAAAQIDEQQhBVGBoRITIkJSkRUxMjNBQ2Gx0eHwFP/aAAwDAQACEQMRAD8AvFERAREQEREBERAREQEXL47x+HEYHTOom9DGjU95Hg1o3Kh2T1iykns8QAb1rk7x8u40GviVoy8nFj+1LZTFe/1QsVFXOP1lSbdphn1Mcgd+y4BSbgfTHFynBjXlkh/ByDQ8kcwAdnV6WmPk4r9K2LYb1+uEgREW9rEREBERAREQEREBERAREQEREBERAREQEREBERAREQFo8b4k3Gx5Zn7iNjnUObqGwHr4LeUC61sr5GGH8pIC7l82NpdXvIaFo5GX1eObM8dPTtEIR2807zkZFdq8chuI2fzYgTyFVfmSsznCtwCfNe7tovy+K179f4+hfI3vOS02l1YjUahtMnZ4getBY5cGGYe/keV+BHkQscZrmfuXthsVf+fJa9TXrWdEw63DOkmbiDTYyIxyZK4h4HkJgCf1gVIMXrLgr5aDJiP9WZG+50d38FDA6hdrI2c+JBXQxdqZ8canq0249LddJmes3C8sj/x5vuXT4Z01wp3BrJ2hx5MkuNx+hr6tV4ZNQ2r7fqXmXHa5pbQo3YIsfA/at9e2779qvmwni1/CVzIoB0C4y5knskriQQTCXGy0gWY7O5FW4fQfoE/XcwZq5qRerx5Mc0tqRERbmAiIgIiICIiAiIgIiICIiAiIgIiICIiAqw6yJg7NgZ+LG936zgB/hKs5x2VMcfzm5GdNO02wVEw3sRG51uH6Tj+quZ2pbWKIeriV3fbFkO3+1azyfckj18c/1/0XzkRp0Yhjdv71uRO7vp4LXZZP+S2C+tqS3cuh0nhf3r3G/wAFruk51QHu+xeopDe9BYzXoN6I+N1/ovpdvtsfReGL2eS0yxY5pi1zJWnvMLSDy3Bsfv8Airf4flCWJkjeT2tcPeLVPOb3SPP71PerfK1YnZnnE94/RcS9v+Ij3LvdjZZiZx+Ly8unsxZLERF9A54iIgIiICIiAiIgIiICIiAiIgxzTNYNTnBo8SSAPiVpnjeODXbxX5a239q89IODsy4HQyXpJBsVYLTYO6ip6tYvypr+qj32r4rRltlifYrvx02UrSftTpJMjpVhMvXlQCvORl/C1xM/rJw2A9kXzuo0I2nSf7R1NHxWL/ZvDVCaVp82CFv0/wA0rKzq7gA3mnJ8yWX9GzVrtbkzHSIjx/pnFcMT1naFcc6V5Oc0tcfZ4TsYojqe8XykmrZvo0e9abYmNbWwrYAeHl7lZA6AYviZT+mf3LYb0JxQK0v/ALx68Gbg8nNO7Wj/AHg9Fc+GkartVW17I0AeBH7laR6DYnlIPokf96wy9AMYjuulafAh5NfrWtH0Vn74+bOOVj/VXccgG4o+8fx5I6XV4WplN1cHfs8tw8hJE1+/0tLStN3V3lA/ymBw9YZGH4h5Wqeys8fh5s/+jF3owCCeS9RGt6BUhPQHM/KYx9flR9HvX1nQHMH4XHH98fuWH0byO7zJz4+9y2VtsvpA/wA/L3rsjoDlVvNCfdKP3lYX9A8q9uwPrrkH1Fq1z2Xye79v5Iy4595zjFtsfTna98C4ycLJ1lpdC7uzAC3Mrdkgb414jyO1kUc0vQjKH4KM/wBGQfvAta8vR3LaKGI8/wBF0e37QWeDjcnBeLxWei2tjtHo+lC1eH58c8bZIXtkY75rmEOB94WxapWPovlhxMeNNE51anRvZHv4XTqP0rs4/RPiDh3pZwOVOypOX0Ald2vKvMfdy8duPWPfhaKWq3//ABWVW7y70M0h+1eI+h+Y35tNPmJi0j4BSeVm391PzhPUU+OFloq5d0Z4h+Vk92S9YndHc7x7c/8AcEj63bpPLyR+VbyT1NfjhZa+qseDdGOIsnEuoMp4Nue6tB+cxzBq1fVurOC9OLJa8bmumrJSKzqJ2IiLawEREBERAREQEREBERAREQEREBERAREQEREBERAREQEREBERAREQEREBERAREQEREBERAREQEREBFE+PdMtBkjxIvaZY9pXF7Y8fHJ59rkO2BHMtFnzq7UJy+ls0v8o4xi4tH/k4UfbyE0Rp7R12brkCguJFQ7ulssTy6Pi2X3eTcrAJY9x2AL2d4DlXdXU6J9drH93OY1lbdtFro7gBxiI2F3ydf5tC0FyItXh3EIsiNssMjZI3btcwgg+8LaQEREBERAREQEREBERAREQEREBERAREQEREBERAREQFF+nfE5GRw40DtM+XIImO/JsrVPL7mA+8hShVrmZ/acR4jl7mPh2M+KJvnKY3SzOA5XTWNv0CCOcWdjN0tdoZhwW2Fjxqia1pp0hYKDpnu1GyCe9QrcnFicbwvZzJE5vZ6mxmgWhrnfM1NIGkbbHf6kwOGgREFxYW9joc2tUb4XNc1wBBBGprdjzoiuRWLpYyT2PJkm0zSzNihaQxsTW/KdwNjaTppz3O+cSS7yFKMnQ4fjXGQ4AOdsS0hzTsBqZ4HYjYjbSo63gLMgZONLGxs8BuOVp70jZASxx9OW3IctqUs4dgdixjK3DGsO+zSwDblXiSuVlZP/FIKNB8Esbv7N+tu3hu92/jZUVHeivtPCJX6pXQay3TK75TFedwGTxt3bfMSDlXiLq3eG9Pqi15cPZs2/3iB7cjFcaF/KN3jO/Jw28yuSXt3se7Y35LV9lYDqa3Q4ii+FxieRQ2L46PxV2mktb1j8LP/Ww/rH7lt4vTXAk+Zlwn11gN/WO3h5qIsmk2LZZ7Hm+zyrcuu9lgycZ8jw8yOc4A1rZC6j4O1FutpHm1wTaaWm02LHJfVWfRji8uHN2UrQ2B7jVPtrTW7omkWwXRdGSaBc4OOkhWYqgiIgIiICIiAiIgIiICIiAiIgIiICIiAiIg8yOABJ5AEn3KpOjcwfwTJmsgZ2XKfEkMmnZC4X/VseVNeszins/Csp4+c6MxM5g65u42j596/colxgnFw8PCjDTLFC2RzXEhtgFjGucN2lzjLR84zfJSVhzsEmRziAK1m9jzFED87n9fovnSWLXjOY+KYxyO0RyRtjcBKw22mF2t4Dm94gVQduPnLLw1uXP8gGhj+y1ydm2NvZhx0trIfI+iSHkXHfdJpdHiXA5MeF0jpGxvLGwwMiBklLuUTPaZBTWA94gRU0Bzr5qLtHoYMnIhjecxjWkA/IQ054s7GSU9034aeYWfh3AGCTtpHPlk0hrXSBlxttxLQGBoJJc43W2wW1i4fZMYwOsMHed4vcSXPefO3OJvzJtbmOS4X4fVf8fQg+TSho9dhfnZAWvFk63EgkkEAgbafHc+O5WXIf8Ai0TzF+dbfx5LFExz93fEePPlf8c0G2x1Vtz/AIG3is2qq2q1rxsNDyHhv9R9y6OIW06zy5+hP2HkiuVxeAywvZW7h3TXzZG7xOHnR58trHipt1f8UORw6F7jb2h0b9qJMT3M1Fp+bYaHV+cobI55mijh0B80j2tL70gRQvlOwIJJ0AbcrJINUsnVBxlpyM3FADQX+0RNtthslNlZtzLXt0k+asJK0URFWIiIgIiICIiAiIgIiICIiAiIgLBlZkcQuR7GDze4NHxKh/WHwjieU6OPCnZBAWu7V2pzJC++6NbRYbVHauRvmFV2N1Q58Ur3SY+PmAnYunlZZuy7ukE36oLxPSjCuva8f+9j+9aHFesDh2OCX5cR2umO7Rx+gMu1XeD0QzQduC8MbXIve8//AEbXvK6veIyTduyHhuO7Q1mhjC5o0ucdYDgRq71fohBz+O9YDeIZUb+yLcPHcZITIdLMidh7j5Dz7Nps9m0OJrer2zcCyX5kvc+XmkIklc4aWtJJa10pF9mwAU1l6qbQFkkeeIdUPFMh4fNnQudpDfwjRpBvTpa0Cr8FNuGdE8+OIR+0Y8Q8oY5WtGwF01zbOyiu5wThbcdhAOp73apJCKMjxQG17NAAaG3sBXqY10mzWuzS0vY1mNG0HU4N+WyNzd7bRtaAb/COC3T0Kyie9n2Kojs8nf45BH1LRn6q2SP1SSQyE8y7GtxHjbzIST6n4FNLtzJWujaXkUytRe7Zlb94v5Vz8TyCzdHeioy3Oyc2NkkT2AYsEjXXEyyTI5pPdc8UfOtN1VL6OpuJrrY+Hz7+O8lrvNrmStoelFdqTobmO3OeAfPRlH9kZAATSbaEvV6xhvFyJsblUdNlhFH8k6nftDla8S9Gs8bMnxH/AJz4p43fqNc4fWumOhmX459n+hlAf+wvjeiWa1pAzGm/M5Y+vtSp1XbiSdCMuavaM4RMFFzcWNwcQNzUsh7p/RK4nBeHPxom6i4hweWMfZkLXyOfGZHgAOdRJLq2ut63mUXQvM5OywBvZDs55N87DpwPuUd/2KOZMJMbNGNQqo4pt6dqol0xNHaxfgqbdjBxgJMKQjvNyHDbl8pjZDCa94P8WoV1hYM/CuLx8UxmkxyO1PaL0h+k9tG6uTXNDnX4HV+KFMsXq4y2OD28SOtrnujLmZDwzW1zTTHTlo2c4XXIrcy+hufLG+KXPjkje3SWmB4vxvaSwdhRB2oEbpEJt3uiXS/G4jE18Eg1EW6IkdpGRzBZz942OykCouTqFl1am5UIH4pheWj0tziSPVZI+pjKbqDZoACbAa7KaGmx3g0Gr25eqovBFTh6teL2K4m5tHwyMwivLST+8LK7qz4qXFw4xI00NteQ4XppxpztrO/pewRFvLT4nxSHHaHTSNjBNDUaLj5NbzcfQbqpY+rPi4J18TdKPxfaMpoN8wdiujwHoNlYrvk8bFGxuTt39o6xRBf2RcQipNi9PopJdDcfIo2WucImFwHMiFzxLXP+b4KUYOWyaNskZtrhYP2gjwINgg7gghQaLoblulEr3YkUjWuax4jlmcwPrUBbox4Upd0f4X7NAIy/tHanve/Tp1vkeXvIYL0i3GhZ28TzUHSREVQREQEREBERAREQEREBERAREQEREBERAREQEREBERAREQEREBERAREQEREH/9k="/>
          <p:cNvSpPr>
            <a:spLocks noChangeAspect="1" noChangeArrowheads="1"/>
          </p:cNvSpPr>
          <p:nvPr/>
        </p:nvSpPr>
        <p:spPr bwMode="auto">
          <a:xfrm>
            <a:off x="371475" y="-12223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endParaRPr lang="en-US" altLang="en-US"/>
          </a:p>
        </p:txBody>
      </p:sp>
      <p:pic>
        <p:nvPicPr>
          <p:cNvPr id="44039" name="Picture 19" descr="http://www.deltat.com/uploaded/inline_pipe_heater_from_Convectronic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5400" y="6119813"/>
            <a:ext cx="4587875"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21" descr="https://ny-image3.etsy.com/il_570xN.32135517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5400" y="2357438"/>
            <a:ext cx="4572000"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045200" y="4794250"/>
            <a:ext cx="1524000" cy="2216150"/>
          </a:xfrm>
          <a:prstGeom prst="rect">
            <a:avLst/>
          </a:prstGeom>
          <a:noFill/>
        </p:spPr>
        <p:txBody>
          <a:bodyPr>
            <a:spAutoFit/>
          </a:bodyPr>
          <a:lstStyle/>
          <a:p>
            <a:pPr>
              <a:defRPr/>
            </a:pPr>
            <a:r>
              <a:rPr lang="en-US" sz="13800" dirty="0">
                <a:solidFill>
                  <a:schemeClr val="accent4"/>
                </a:solidFill>
              </a:rPr>
              <a:t>=</a:t>
            </a:r>
          </a:p>
        </p:txBody>
      </p:sp>
      <p:cxnSp>
        <p:nvCxnSpPr>
          <p:cNvPr id="6" name="Straight Connector 5"/>
          <p:cNvCxnSpPr/>
          <p:nvPr/>
        </p:nvCxnSpPr>
        <p:spPr bwMode="auto">
          <a:xfrm flipH="1">
            <a:off x="6273800" y="5105400"/>
            <a:ext cx="609600" cy="1558925"/>
          </a:xfrm>
          <a:prstGeom prst="line">
            <a:avLst/>
          </a:prstGeom>
          <a:blipFill dpi="0" rotWithShape="0">
            <a:blip r:embed="rId6">
              <a:extLst>
                <a:ext uri="{28A0092B-C50C-407E-A947-70E740481C1C}">
                  <a14:useLocalDpi xmlns:a14="http://schemas.microsoft.com/office/drawing/2010/main" val="0"/>
                </a:ext>
              </a:extLst>
            </a:blip>
            <a:srcRect/>
            <a:tile tx="0" ty="0" sx="100000" sy="100000" flip="none" algn="tl"/>
          </a:blipFill>
          <a:ln w="1016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866775" y="325438"/>
            <a:ext cx="11596688" cy="1408112"/>
          </a:xfrm>
        </p:spPr>
        <p:txBody>
          <a:bodyPr/>
          <a:lstStyle/>
          <a:p>
            <a:pPr eaLnBrk="1" hangingPunct="1"/>
            <a:r>
              <a:rPr lang="en-US" altLang="en-US" smtClean="0"/>
              <a:t>Basic Beliefs of Deconstruction</a:t>
            </a:r>
          </a:p>
        </p:txBody>
      </p:sp>
      <p:sp>
        <p:nvSpPr>
          <p:cNvPr id="35843" name="Rectangle 3"/>
          <p:cNvSpPr>
            <a:spLocks noGrp="1"/>
          </p:cNvSpPr>
          <p:nvPr>
            <p:ph type="body" idx="1"/>
          </p:nvPr>
        </p:nvSpPr>
        <p:spPr>
          <a:xfrm>
            <a:off x="688975" y="973138"/>
            <a:ext cx="11596688" cy="6435725"/>
          </a:xfrm>
        </p:spPr>
        <p:txBody>
          <a:bodyPr/>
          <a:lstStyle/>
          <a:p>
            <a:pPr marL="784225" indent="-784225" eaLnBrk="1" hangingPunct="1">
              <a:buFont typeface="Wingdings" pitchFamily="2" charset="2"/>
              <a:buAutoNum type="arabicPeriod"/>
              <a:defRPr/>
            </a:pPr>
            <a:r>
              <a:rPr lang="en-US" altLang="en-US" sz="4000" dirty="0" smtClean="0"/>
              <a:t>Author R.I.P.</a:t>
            </a:r>
          </a:p>
          <a:p>
            <a:pPr marL="784225" indent="-784225" eaLnBrk="1" hangingPunct="1">
              <a:buFont typeface="Wingdings" pitchFamily="2" charset="2"/>
              <a:buAutoNum type="arabicPeriod"/>
              <a:defRPr/>
            </a:pPr>
            <a:r>
              <a:rPr lang="en-US" altLang="en-US" sz="4000" dirty="0" smtClean="0"/>
              <a:t>Always Never use Absolutes</a:t>
            </a:r>
          </a:p>
          <a:p>
            <a:pPr marL="784225" indent="-784225" eaLnBrk="1" hangingPunct="1">
              <a:buFont typeface="Wingdings" pitchFamily="2" charset="2"/>
              <a:buAutoNum type="arabicPeriod"/>
              <a:defRPr/>
            </a:pPr>
            <a:r>
              <a:rPr lang="en-US" altLang="en-US" sz="4000" dirty="0" smtClean="0"/>
              <a:t>Words=</a:t>
            </a:r>
          </a:p>
          <a:p>
            <a:pPr marL="0" indent="0" eaLnBrk="1" hangingPunct="1">
              <a:buFontTx/>
              <a:buNone/>
              <a:defRPr/>
            </a:pPr>
            <a:endParaRPr lang="en-US" altLang="en-US" dirty="0" smtClean="0"/>
          </a:p>
        </p:txBody>
      </p:sp>
      <p:sp>
        <p:nvSpPr>
          <p:cNvPr id="45060" name="AutoShape 2" descr="data:image/jpeg;base64,/9j/4AAQSkZJRgABAQAAAQABAAD/2wCEAAkGBxQTEhMUExMWFBUXGBQVFxcVFxQYFBcUFxQXFxcUFxQYHCggGBolHBQUITEhJSksLi4uFx8zODMsNygtLisBCgoKDg0OFxAQFywcHBwsLCwsLCwsLCwsLCwsLCwsLCwsLCwsLCwsLCwsLCwsLCwsLDcsLDcsLCw3LCw3LCsrN//AABEIAOEA4QMBIgACEQEDEQH/xAAbAAACAgMBAAAAAAAAAAAAAAAEBQMGAAECB//EAEEQAAEDAgQEAwUFBQYHAQAAAAECAxEABAUSITEGE0FRImFxBxQygZEjQlKhsRUzwdHwYnKCkqLxJCU0Q1Nj4Rb/xAAZAQADAQEBAAAAAAAAAAAAAAAAAQIDBAX/xAAjEQEBAQABBQEAAgMBAAAAAAAAARECAxIhMUFRMmETUpEE/9oADAMBAAIRAxEAPwAvlg7DSl7yVK021p3cLjbShFMdTtXfjwdv0KtqURudqNw1otETRTDaYBNDXruZwZdqr4zkvdjbeFouUPXNxcuW7KXzbpDSWoQAEgvPLcBhOYnsAI3nRVhnBpuLd15q7LnLuxbgtJaLa2Oa2lTwMHxBCyrePDT/AIFUEOXShchLhuBz7Z1baWTbFKPt0oInNlkZgYJTB2FGcL8QWVql1LLrCWF4itASFoCQhxCRmSCdGw5sRpG2lcPLldvl7nT6fDsnieiAcIMtpv3H7x5DVo8GipLTSlFJZYXmKQgmcz0aDYCg+G+Dzc4aq9TcrS4pN0ppsJbyK5KlpTmlOYSUCdetXBjFgU4uLW7tWn13SSyt1xvl/wDTWoKusiAsbHUV3wtf2jDOHMO3TfM5D4Vkca5JUrIt0rM6Ekynb71Luv6v/Hw/FXwzgP3u1snnLpxKHmi87CGgG0hE+ElM/ERv0ml2C8CM3Vvb3Cbp4Wy2rl50qSznbUypCQkQmNZcJ/uir7w9i1q3Y2dk7cMlK2XGFnmo0KURqZ0BAV+VUThq+CMFxK1ceQlXvAZAC0ypCiy26tsT4kq+0MjuaO6/o7OM+K1wpwui7sr+5U4tBtUZ0IAQQr7NS4WSJ6AaRTay4GtfdMPubi6eb97UlEIQhQS4tKsiUjKTBKQJNPOBzbqtsXt2nGmOahDTXOcCAollac5J1iTqQDUOPvtow3BGec0tbN4yHMjiVABCnApfcI0mSBoRRyt0uEl4y4gvfZ9h7d83YqvrnmrG3KRGZUFAzBGXVIcO/wB2tt+zi0VcXjDd2+pVo0FuShsfaEKIRqjUZUgyO9H49iDR4gYdDrZbDlvLgWktiGXQZXMDUj60dw3fMnFcdl9pKXUspbWpxAQo8pQ0VOoBOsTS2q7Z+KVZ8LWpwhGJP3DrSnC6hLbbaFI5iVuJbTOUqAPL1J70Rw5wA3dMXDpedQWnmWglAQQUrSwokyCZHNV9BVnw9K2cBTaMXtml5tdyh0qdQULZ5r+cNkpJlQIg5RXXs5xxDNndKLrbS1P2ykpWpAVkWzahXhVvoVCfI9qe0u2b6KHfZiy2/e825e92tGUOqyJb5y1KStZAkZQAEdtSdxXY9lbSbq8acuneWyw1cJUlDfMKFl4KSoEQVDkGIiZq24hibD7+L2zb7PMftmktS4gIWrlOoKQuYkFSZHTMKJb4gYViGIcq5ZChaWzSVKcQEc4LulQFEwqOYiYmJpbT7Z+KMx7Km133u6rpwsqthdNrCEBz94EFCwRB3mQBv5VDaezRly6s20XTpt7q2XctqKEB1OXlEJVplgh0HadKvlpi1oMWC/eGOYbDK8sOIyFwPIyiZifjMdqgtsUYGIYap66t13KbJ9Fy4hxvIV/8PuRAEq5hAgaTpRtPtn4peHcGWHulxcm/uEot1qafhpByuBQSUgZJUPGnUd64u/Z/aM2jbr18tp91gvtrcDSbZSsoUGNdSrxDYyYJ8q1aXzf7GxxHMbzrvXChOZOZYLjEFKZlQMdKtvDptRhYbdum37I2xK03C2ytl8BP2KBAUkA54BkpKU5aNpds/FPxPg23btbAqvXkv3oZ5LZbSprMsshclKdAnnDcia1xjwpaWCFhu7Wq4bW2lTFwGgXkOBMushICsoz76jwKHSasfEV6XMKw5CL23bYSzb++J5iPeMo5EFmEqIWmFk7dN6n9obrP7NWHrhq5Uh1j3J3O2u4WiWuYSUASf3wJAggAnWnLReMz08ncAmQNeprkEg5o8qYLU2UHICFedLVWi4CkjTrJrWuSCeaYOw2/3qFnMSU6anetLs3AgK0ymY11rTKuZooxl+ppH4F+5q7isqL3Y9zWU9D0tF4hYANRYliQSmBrVPbeWRANSJuCRB6Vrri7FkevDk3rhi4iCNSarhvTly0RZXJHWlbVdpheModeSHUoV2zJSqPSRRtzh4jMlCSNvhTt222pShJKsyjrTzCFuPJUhPSq4yVPLlZPasYywkkDIn/Kn+VKGmZVkSgEnSAkamrBjLRSog7iZp5wHgoR/wAS4NfuA9+lHaJzyaUI4abtkhy5CcyvhRA33260r4gxALhKUJT6ASB0ExpTnjTGAp5XXLoO09hVPYBKpNTzuNelvLzXTbAJlSQT5gGKLbZT0A+SRXfKHzqe30G30rD262mmUkRlEdoH6UUxZo2KQR5gRXbKOtEpOu1PC2h7u1RBORIMfhH8qY2DKVDxJSY0kpBV9SNqidEpOgoi0QQrprQRguyaKcqm2yneChJT6xEVG7ZIUAhTKQB8MJTA/LSiEKPrUyFTQNVrFsHCSFhCdOmUQR3jvSnFcKQ4kKQkBW8ACD8ulegOthQg9jVVxJgtLjvqPX+VA1Tm7fLHhBjyEjyqO8CFEHIJ6mBI+dWHGMNkc5qRPxDz61Xm9CZ3ifXyphwiyBWIA18hvW1sBJAygGfFAAP1oi0uEt+IiT08qy4OclSRvqaZW1Iu5CdCImK7LuXYhQ7UO24FCCPU9hXN00mfCdO9BCm0HKd8g1EedK2SoqMb9KbIuSGgAQZ0I66UIog+ICFUrSnsRke/DWUN72vuayjVYfYc2FNFU61E6uE6D50rtbkgR0pvaGYHStHPmBksqUNKksmFaHzq02mFtKRmnLSPEXC2rKNu9UjfIxThBBI0isw/FlMuFSBoRrQ7OJZxlNcXiI0HWjuLt/R9o2bp45upJUf7I6Vc71+GwlAzQIASOsVXsDsClqduYQB3ImaM4gxMsMLQhQSY8a94J+4nz/StJ6YcptyPPsaQS6UqIBGsJ1gz1PetNNADc0OxqSpWpJmTv8zR7cn0HSufndr0enxzjHTQ7CiEIPasTRKVeQioaMt06+tFjSK5bA06UQhvWTQTRYJSde9SNtDwmTqAKnBnSo0tQBPc/rQBzLAjc0Syzr8VctN/Kp22hPnTgdBB67jal+MWvMbJjxJgj+NM2XdwdR37VDcojbrpTJVbJeVSkK+FW/z61V+IsOLS9NQdUny7Vb32oJn7sg/3f9j+VAYzbhbMbqQdD5dKRqituUgpBjr61JbeEAhW+43qLIZ0Om8dKnt3dkj0ohV0+gTCFdNQa2lEpyDfc1y6JMbEfU1GpeXXrtTpSJG2YOsxvUgAIIJ7wY/KpkiQTm3qG2ZleVSvCdanAi5Q/H+VZTD3Jr/yGspgtuExtTPCXhImhjhxJIJ1FbZtFJUBWjH4d4jckQEmJ7UDzMxgmTWOv5RB3qbBLdLivFpRPCRTdkGoXvWXt4HVtpQNyB9TFGcQYWWkBSVSKWYFq+365voCaY+Lw26G4AOqQEgdo61SOJ1lZGsNgqy91q6r+vWmlnd81x0qMJTmKj5Df+XzqtX94p97NEIAyoHQJGwFXyvhn0eG8tZbtgATTBsgCoGm5okN9q5rXoSNtnyotGugEVA2iKKZ2/KkVSNiiFVEmtKcPSmRiyIGtTMpkfMxUNvqBUyHY2oAoK08+1YhzvQPvBrtlQjQGSZoBhO1bU0YifT1qBtW0mmCEggj6U9Inv7YHXy1pE+funQRln9JqzranN5TSG5Y11gA6GadNRMTt8iiPmPQ1Ew/kykakGnXENsdT2JB+e1V+2jY1J0wuk8zx7HYx+tRrbzJ8RjLHzFT+8ggoTGw1Nbu3BygI8Q0nvVs9rnQEBKsyd5Pep3XssaDt8qW4a6oKBEeE7HY0yfvJUfCNfFtoKR1Jm8k1lQwPxp+lbpBLcuq5ilDY0Mq7UVyelFvEZjG01hWn8NbdjlnP5Q67oKMkUywtxKdSYpalgqVCUyTsB1rHrRTeiyEn8JIn50vV8r8WZDW7xcqSUzI6VHg6TnUR91Cj9aVNAk6CRVk4eZlT2m6QPnIonmjl4mCMIs0pYWXdEnxq/tJnRI9TVdeuS47MAJAgAaJSOwFPuMbsJCGUnSASB5bVXbbc0upcV0eP0c0akEzIFRoIipWlA1jroxK2+DpsalQuOu9DqbA1FQKuNaNPDxo9OtbPxCgLV6daOuJ0UBtTLBinIST0oZu8mY7/wAKFevQUQetbtFDLtQWCm0rJ/SmloyRuZnekDmLIRufkNT9K7Zx0/daWR6UCxZ0NjSKKbJBpBacRJ0C0FB86etuhY0qktXqNMw+dV+6aCsyTtIP8KsCSrVJGkUmxFrVUdRTOK7dpzNupOqhp6gapP5VTA2oKg7fzq1XzoQTrqokGl7GFlxyE7Eb+QNQqkziCFSATtR6VgjqD2NXTDMISnZOg6nejriybIkthQ22pjteaqbiCNzoalWtSEiQQDsTTPiW15cBCfArX0IpBiF+tYSk7JoLKN95PcfQVlKucfw1ukeLDNZlmtTTfBLZKyc21dVeaFtL5bCFrbgKIygkSROkjsaq7qiokkkmdZ3mrhizaE5suwqoLR4jFY9SuzoQXh2IqaOwUDuDVy4PuQsPriNU6dgST/CvP1rq7cIpDdm64TBW5lHmEo/maXC+VdXhM0mxS4K31qPcx6DahU3BJyp379qGxB+AY6zWYSuNevep5XavjMhr+z0yczi1EamNq21heb9y6QrolXWgMYu1tABPXqaLwG9GRDuVRdQ5P/rKQB03BpYfnNbtbxxCih0a1xiC8us6U74tZDiA4kAK0WPQ7iqqu9zIg/15UjPcGezGKt1u3KCCPnVI4a1VBr0a0TCIoClYkzlXFQYlfcpETrVgxq3A8UbV51jd0VORQIc4YvQrMFR2nWPOmn7UyqSlLnj/AAzufIUowIyDsJT1pTc4U7zpTJGacw6a/lVT0mzz5ez4Xh6rhpSbhrItIB8QAKk9wNwaTFw2juUkrbJhJ/CexNQ4Pi0Pcx1x1cJKRMqJnpPQVNcJL8gJyCZkmTTo4xZQoKSFA0vu2JE+RrvDmiE5ZoxSPCeulAecX2Cy4pSiTuQPOnGHNiWiB9wiOlFYwiDIHrVWvMRcSlHKUE5QZ7mpUvGUkHp+tB4c4rMppXy/nVPt+LXkwF+ITVrw67S8QsdB/QparAHECYcShZgaxpvVcxW3THgTJ32q18VXRQW3AlK4SqZ86qQdUpWdJjqpPl5VUY8v5Ff2n4T/AJaynn7QT+FVZTyF5D08wC7QgKC+tIgaJtG8xArocVnhLfmQv61V7lwgmruxaAkpJ3EVT8VtShSh2NZ9WeNdH/m5T0CiRqauCLnlWzTWYhSQVKH3ZcMgEbqMVVWUSiasGON+JIn7s/UT+kVlx8eXRz8+CpakwUwN5nuOg8qkYt0jVOn6VC22KJZtz91UetKrgp0B0ALAIoiztAkAJgDtUDLK+w+tGoZX3H60tGJb9xSgZVpEbVTrhoBRjarLeN6amaRFGpigH3CiRM16JbJlNUHBmigjzir1hz3SmRTjTCiFDvtXnmJWCkqlSZFetX9wgbxSy9t21pJgUHHn1g6nTQCKdMvg9vyoteCIO0VjOEZTqP5UgItVg7HXypzZW6ld0/rQdoyEkTpVkw9tIG1OFaIt7OEz3+tdlUCB/Qo4AQD26UK61r61eI3yRY3bZmzG5FUBTOn5/nXpGMAJTroNapoZkJjUZTJ9VVC4rKrXc1aeF7EkAgkCq7cNlKymd6u+AJLduZ7GkuK/j7ylZ/EAJyx1gdYqrWtz8Scs9u9NcZaWAs/FEkn1qv26spCvrVZjGXbR3vn9g1ups7Xesp6MEAUfhigFa0KBGtdsIJUK6Hn095fj8qVcWWAEEdRT23a0HehOIrUrbkalP6UuU2Dpcs5RQdUyKeX1zzFnyQkfRIFLXCD5Gu7depH9kj6Vzf09L+3TZ1pwwkaDypDNM7K670tUcsqA/wBq1cu5RQqF5jpUGKP6RSBffX51BoOzuglQnvWFudagetSelMLpaPgwRrqKfWd6kbmAN686wl9bZgzTy6w559ByqyjqNiaDxZb7iK2ByBwLX1CRMetBLUoJMJ0O3eKXYDw7yTLm9Wu1bCulA1VbbEBmiTpuDvT6yuwqh+IeHAsZ0DKsdR18j3qv4dfKCsiwQoaGmnV2QmSPKmttVYw67J0I9KfWj4IohU8aX3ri4X2NApfjrWnXtDV6nCrid8kQkTCST5Cq4bVZSkbDKPXpT3EbtKW1iJUoZZqFF6okQgERpPlFRVyE9hgQUrMSfnVixRaW7VevSB5moW3DJzAI61XeJcYQs8pOwIkjaaId9FuKOSymCZ2VSR5vISkkKkdOlNStQEkDKNz3ml2IZVajQ9qqsePsDFZXXLNZSxriyhokwKbWGHGQaV229WPDXNN66o8rlo3lAVyIIM0O89BOtDsrJJ1p6nMVXiDClIJWgSknWOhpO2uDNXi9fOUp3GtVC8tYMpGnasOfDfMd3Q6vjtqMHWukOGoWwdYBjv2roK1rF1ae2rsChL1/MahD8Jih1LpAQyJpg1bgkRSxhWtO7BxMb0yGMYcjTSn1k2kbdKRm9SI1om2xKOoow1iVb56NtraB0FVo47BgRRTeOpESofWmWLMhkAQTIqo8U8PhX2jYhQ/OiX+JUxAI/h8qXp4sTJSYKTpIoowuwa6M5VbjQ/KnaXSnWg0WqS6XE7GCaYXLcwAKQF2tzIrH7ohKldEg1xaWxSCT1iPSoMbOW3UBuYFOErN5iqiMoHnJ3oNF6spnOQR2qR/aIgjegmVCFCIgfU1ViN11706QSVk+s0vLwM6/70waUog9QNYpbibQCjHWDQDC0XOiuorm+SkqlI6R863hLaiUpImZg0FelbbhnfpSwfWco1lc+9udjWUKym1u7BppaukHfek6Ua0faOAESa6Hn2GQOpmsZVBrl9QVBBrhCqaMZdIJmKUpMT86cu3ICTSEHxKpNOIpky2RESKr7iYJHanqFQKX4oxBCuh39az5zY36XLOQRJkRQj78GjG6hu2fKsHZAnvtTt36hFCrtT0pzhzTam1IeRvqFJ+IGNIoVc+BX8QWkgEdJ9Kmsr9TiwmYmglWCidlK9e1MW7RZIIRlMACI6UBJeJcQ8tKCVpACt40jUU4xJttqyKspLjikR5CZOU/WlTCHgsyD4tD+lELw15zKkkkJ0AOw9KJCxvFMUZDKGUArX4Tp8IJOxPfyrjCMIKnEgiDIPluelNsK4dQ0rMsZl6x2GnQVZsEwiJWrVR/KqkLZE2HWgj8vpRnu4ogIyiK0rQU8ZhHNwKVcTnwJCe8mmQiZNJsYaKzIJ0EAdKBfSrXjx1BOo39KjbVqI1B/lRFxYGSTvWMMFMabH8qe6mcQhEEHah8ZJKRKQANj3phctGTpQrjKlEBREDp5UhIjtX8pSoE7RFFi0CgXXD1iOtY/bhGqACI+lK7+4JjeP409P6c+6o/HWUj5nma3SBhmNc8wij2rWOld29qMxkaV0Y45UFq+ToTRSXdYoG8RCvDUaHlCKBZpy2yCYJpavwrWPOK2m4VM1ApUqJPVQpWjjxwU85IGlacbzJg1G47W2nqBn4WuW5Rv8j5VpetPXCCNhFJ1twYrLnxzzHT0upvil7rRFS2qzsYolImim7QVm6ErK5iIo5tgT8f0rmwsx2FWKxs0ncCiDQaLeY8W3aPrTO2s1GP46mjkYOndNEsWuWqkTa7askgTEmibZH/ANroQBJoZT51FUjy27qfKgsTvIhIEqOwFavL3Ik9zsKXYc+c8qEqP6dqRmFvamJVv2GwqO4th0ptbgKFY9baUWF6VK4Y1M0AWd/KnuIWx3pIo+Ij0qVI1tTUYtUkA7UYkiflUZjpSp8QzlsB0oB9pPUTTtREUHcBPUUlE/Jb/B+dZRvKR2rKYw5eg6jel905HlU7VwOlAPvSrWurXmSMCJ1NLrhRnam9u4NaGcjXTSkqeKBacPasaVP1qe40GlDW/wDOlWntM0d66AiuWxBFTuIkU0OEPnatPwR510GIE13Y2in3A2gan8h1Jp4W/SvMQaLauthVlxI27QTbICVkRzFkSSqdgelI8as0IOZvY6hPUD1rHlw/HT0+rvsytlaaGiG78pMVVrXFsuhqVWJJOub9aydGPRcLxKaMcu5IjavN7TiQI0AmrFaYpzUfvAPIaH6mrlLD69xRCdJlX9b0MLhUSNTQFiyzn8KkqI3gyZ86dZCOlGlSRtRUvMuSfP8AhRtg1mUVRtoK0/M/DAo2yjppSIytvCKOIka0GwqTWnbg7VbOg8TaEGqbdO5XKtuKOQmKpmJA5vrUVcTBWaSKHedjfetWq9KguDNJUS8/SDU+TSlqk+IU8tWpFIwHIFZTDlCspnqrM3MVKjxHSgant3SnUV0OOwehsjepFREdaiF9O9bb1ps8bWjSl4GunnTKMxyhK1qOyUJUtRjU+FIJoNLCtFBp4pJKAoMvQVzGQHLqqQRG8gilbJ9Xx48r5kbG1EImK4W0UJUpbbyEpIClLadShKjEBSlJASdRv3FM7CyjKq4Dtu0rZbrL6QvslCiiFKPQAyac5cf1PLhz/wBb/wATYTgzl0cjYJ7n7o8yaaY4w3hrZbbVmuFiFK7DsKeL4qYtWFIYaeBQnMoG3uQUo1+0XmbEJ8KtTp4T2NecY2bl13M4xcArOVOZh4EqgnKkFOphJMDoDS5c5J7HT6PPlfMsgBpfizEzrNT3LhVvUL9utuOY043O3MbcRJ7DOBJrq3ZccnltOuRE8ttxcTtJSDG1YXk6+zyAfb10qBQpqcMfJIFtcEiJHIekTqJ8OlBqtXCFkNOENzzCG3IbjfOcvgjzipayULEUzsxnABGnlQqsPfDXOLDwZOodLTnKg7EOZcsec1PaWb4KRyH/ABJK0gMuypAiVAZdU+JOo7jvRoym+HvcpwHYSAfSr8u5lIUntVGYRmaDpZe5XV7kPcoAGCS5kyx5zTi0vuUMoS8fDng29xIR+P4Ph89qNKyp7++Oxo/B3ZBJ+VK7y8SvLCVLKxoltC1qIA3yoBMR186nwy9SglBQ/mABKfd7grCTsooCJCZBExGlPSyn/MIE96wq0mlTmNNHMftCEaLIZehsjo4cn2Z/vRXCsUlKlobdW2mQpxDLy2gU/FLqUFGnXXSq7kdt/GXjsmkmIKifSiX8RGQuZHskZuZyH+Xl/FnyZY85ikeKXJCilaXGzEhLiFtqIMiQFgGNDU6rtsYw5IroJnfpXOEskiaMvGSATSNDaN5lelN2k5RSXCnPH5VYFtyB+VOBrOKyovmKymMUxaKkCa6KhRSUBQrocWgmxrRinI0FYq3Ca1loHtYfZ1dZMUsj0Utxs/42XI/MCvZGMMSENMRBauPeSI+6u4eWk/UGvCcL5iHmXWgCttxDiAqcpKTMGNYIkfOrzc8Z3TV2Xiq3UtbTbSm4dyICFrXmnNM/aEfKsOpwtux1dHq8OPHLTy9uA9aXROo/azDZB2IbvrZsiOo8FC8aYs7nxFg27r7XMtCHZRymDy2FfCoyDm8Wg3NUC84sfbYdtWy2rmXHvZdyrCku89L8AEwRmQN+lS417Rrp9pbfJt2i4ptTy2wvM6W8sAgnwiEJG5MCKzvGx0Tqcb9el+18FvDr91kS442wy6eoZDih9PtXP8xrfFz/APzfC0e9f9zN7pk/9FyPeeb/AKMvnNecYl7RLq4F0lbDJRcMpYUmXISE837RJ/F9r/oFS4h7SLl15l5VnahxlYWlcLzxlWnJnOoT9oTApZT74tntOeK8LvM5KuXfISifupDjYgdhClfWqn7GsQcRiSGUOENOpdU4jwwottnIZidJOxrnEvaK8+WkvWrHIDyXnW0JJLxSZhWc5dTBMjoO0Gs8PY65Z3Yum20FQLxDZkNgOk+EZdYEwPSnlTeU2XXsHA+LOPN4qt59SSi+U0lwJkpbQpCUIATGkeH51mPk8niOUBH2SdiDmHueizHfz7V5hg/Gb9u3dNpbaULl83Kic8pUVJVlTB28PWicS9oly6m+SWmQLxAQuOZ4AGuXKdddNdaWVXfHpnGWJusrfZbtnbhpVgAUNlAQ0JeTnUlRGkQNNfDReJgownntavow4pR3CVNIK1D/ACJP+EV5er2kXTrKmVIYS440LddyAvmFrUfBMA+JWsxJ2ponja7bDMIYUhu3Vb5ftMq0nl+JWvxANx/jNGDuix4XeP3GGMi0lh9uzLZtbppYaeaCEAuNEFIOwhYkDPBAmaXM44FcOpuZIfUwnDs3US7ys0zvl8VVe29o90ywhkMsFbbRt23yF8xDRgZcswo+FOs65RIpab8qwv8AZ6FIyZg8CUr5nMLh+zKpywBBzR1jejD7os/swP8AzW3g+Hk3IEeQbq2cKPL98xS4TcG9KTbsJIbylsc50qYCRqrJm+LrVQwrE+XdG8YbaZKlrCWOX4EtrQ22VEtxBhvPAO5iD8Vbwe9uWGbpDLiEm5eVcKWEuhaFqdTKEQoeHIknXoSKMKWTxqzYta8triYRAUAseeezSokfMqHyrXBt487h9o3aq5Fyyy4lDdy257rdo8H2qCCnONEHMCcvMMgyDUbfEVwp24JRbLS6hAcC23MisuZITlUvxSlQnSPXU0kZ4zdtG8gNq4tpT7bC+U4C22t3ZAByqQAkRqNEJGu9GH3QXxY8W+G7NJuvdibdCS2W8xuCGx9jP/b7z5Uk9ssuYojqBas/6lumfzqP/wDWG4sxYKTbrQlt1lL62XStEAJQ8N8qlgqPhBjLrvXTl0l255ykMtJyZMjTACZbLnKUrMFwVcyTAMZUyDFETyssB4M1CR5Vxii4Bp81ibMkAAIDxWE8oR4rYJzERsHZJGkgRtSzF71tTa0pCc55SS4WkifCvmuITHg1KBsCSCQBVM8JMNRrPc01xC+yI13ri2vmUN5CkKhC5UGwFqc94BQQsiR9nPXSda4xjiG2KnktlCQth9APKkSXWltNkcsQQlC9dRJTKjANGnOJR+0aykfNrKCM00XbVlZXU4qmuK4XtWVlCT3h/wDeN/10pNi//UOeprKyilw/kWI+M+tTdaysrHk7OPofbbUQqt1lSAD/APEUFc/xrVZQQdzauU1lZSqo6a3qyOfAn0rdZSWQ4hvXNj0rKyg4teFbH5U6tthWVlOJvtu//dGqLj/T+ulZWU0ieGfgpwdjWVlKmGY+961DcdayspGDufhqrv8AxH1rKymbqsrKykb/2Q=="/>
          <p:cNvSpPr>
            <a:spLocks noChangeAspect="1" noChangeArrowheads="1"/>
          </p:cNvSpPr>
          <p:nvPr/>
        </p:nvSpPr>
        <p:spPr bwMode="auto">
          <a:xfrm>
            <a:off x="219075" y="-27463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endParaRPr lang="en-US" altLang="en-US"/>
          </a:p>
        </p:txBody>
      </p:sp>
      <p:sp>
        <p:nvSpPr>
          <p:cNvPr id="45061" name="AutoShape 4" descr="data:image/jpeg;base64,/9j/4AAQSkZJRgABAQAAAQABAAD/2wCEAAkGBxQTEhMUExMWFBUXGBQVFxcVFxQYFBcUFxQXFxcUFxQYHCggGBolHBQUITEhJSksLi4uFx8zODMsNygtLisBCgoKDg0OFxAQFywcHBwsLCwsLCwsLCwsLCwsLCwsLCwsLCwsLCwsLCwsLCwsLCwsLDcsLDcsLCw3LCw3LCsrN//AABEIAOEA4QMBIgACEQEDEQH/xAAbAAACAgMBAAAAAAAAAAAAAAAEBQMGAAECB//EAEEQAAEDAgQEAwUFBQYHAQAAAAECAxEABAUSITEGE0FRImFxBxQygZEjQlKhsRUzwdHwYnKCkqLxJCU0Q1Nj4Rb/xAAZAQADAQEBAAAAAAAAAAAAAAAAAQIDBAX/xAAjEQEBAQABBQEAAgMBAAAAAAAAARECAxIhMUFRMmETUpEE/9oADAMBAAIRAxEAPwAvlg7DSl7yVK021p3cLjbShFMdTtXfjwdv0KtqURudqNw1otETRTDaYBNDXruZwZdqr4zkvdjbeFouUPXNxcuW7KXzbpDSWoQAEgvPLcBhOYnsAI3nRVhnBpuLd15q7LnLuxbgtJaLa2Oa2lTwMHxBCyrePDT/AIFUEOXShchLhuBz7Z1baWTbFKPt0oInNlkZgYJTB2FGcL8QWVql1LLrCWF4itASFoCQhxCRmSCdGw5sRpG2lcPLldvl7nT6fDsnieiAcIMtpv3H7x5DVo8GipLTSlFJZYXmKQgmcz0aDYCg+G+Dzc4aq9TcrS4pN0ppsJbyK5KlpTmlOYSUCdetXBjFgU4uLW7tWn13SSyt1xvl/wDTWoKusiAsbHUV3wtf2jDOHMO3TfM5D4Vkca5JUrIt0rM6Ekynb71Luv6v/Hw/FXwzgP3u1snnLpxKHmi87CGgG0hE+ElM/ERv0ml2C8CM3Vvb3Cbp4Wy2rl50qSznbUypCQkQmNZcJ/uir7w9i1q3Y2dk7cMlK2XGFnmo0KURqZ0BAV+VUThq+CMFxK1ceQlXvAZAC0ypCiy26tsT4kq+0MjuaO6/o7OM+K1wpwui7sr+5U4tBtUZ0IAQQr7NS4WSJ6AaRTay4GtfdMPubi6eb97UlEIQhQS4tKsiUjKTBKQJNPOBzbqtsXt2nGmOahDTXOcCAollac5J1iTqQDUOPvtow3BGec0tbN4yHMjiVABCnApfcI0mSBoRRyt0uEl4y4gvfZ9h7d83YqvrnmrG3KRGZUFAzBGXVIcO/wB2tt+zi0VcXjDd2+pVo0FuShsfaEKIRqjUZUgyO9H49iDR4gYdDrZbDlvLgWktiGXQZXMDUj60dw3fMnFcdl9pKXUspbWpxAQo8pQ0VOoBOsTS2q7Z+KVZ8LWpwhGJP3DrSnC6hLbbaFI5iVuJbTOUqAPL1J70Rw5wA3dMXDpedQWnmWglAQQUrSwokyCZHNV9BVnw9K2cBTaMXtml5tdyh0qdQULZ5r+cNkpJlQIg5RXXs5xxDNndKLrbS1P2ykpWpAVkWzahXhVvoVCfI9qe0u2b6KHfZiy2/e825e92tGUOqyJb5y1KStZAkZQAEdtSdxXY9lbSbq8acuneWyw1cJUlDfMKFl4KSoEQVDkGIiZq24hibD7+L2zb7PMftmktS4gIWrlOoKQuYkFSZHTMKJb4gYViGIcq5ZChaWzSVKcQEc4LulQFEwqOYiYmJpbT7Z+KMx7Km133u6rpwsqthdNrCEBz94EFCwRB3mQBv5VDaezRly6s20XTpt7q2XctqKEB1OXlEJVplgh0HadKvlpi1oMWC/eGOYbDK8sOIyFwPIyiZifjMdqgtsUYGIYap66t13KbJ9Fy4hxvIV/8PuRAEq5hAgaTpRtPtn4peHcGWHulxcm/uEot1qafhpByuBQSUgZJUPGnUd64u/Z/aM2jbr18tp91gvtrcDSbZSsoUGNdSrxDYyYJ8q1aXzf7GxxHMbzrvXChOZOZYLjEFKZlQMdKtvDptRhYbdum37I2xK03C2ytl8BP2KBAUkA54BkpKU5aNpds/FPxPg23btbAqvXkv3oZ5LZbSprMsshclKdAnnDcia1xjwpaWCFhu7Wq4bW2lTFwGgXkOBMushICsoz76jwKHSasfEV6XMKw5CL23bYSzb++J5iPeMo5EFmEqIWmFk7dN6n9obrP7NWHrhq5Uh1j3J3O2u4WiWuYSUASf3wJAggAnWnLReMz08ncAmQNeprkEg5o8qYLU2UHICFedLVWi4CkjTrJrWuSCeaYOw2/3qFnMSU6anetLs3AgK0ymY11rTKuZooxl+ppH4F+5q7isqL3Y9zWU9D0tF4hYANRYliQSmBrVPbeWRANSJuCRB6Vrri7FkevDk3rhi4iCNSarhvTly0RZXJHWlbVdpheModeSHUoV2zJSqPSRRtzh4jMlCSNvhTt222pShJKsyjrTzCFuPJUhPSq4yVPLlZPasYywkkDIn/Kn+VKGmZVkSgEnSAkamrBjLRSog7iZp5wHgoR/wAS4NfuA9+lHaJzyaUI4abtkhy5CcyvhRA33260r4gxALhKUJT6ASB0ExpTnjTGAp5XXLoO09hVPYBKpNTzuNelvLzXTbAJlSQT5gGKLbZT0A+SRXfKHzqe30G30rD262mmUkRlEdoH6UUxZo2KQR5gRXbKOtEpOu1PC2h7u1RBORIMfhH8qY2DKVDxJSY0kpBV9SNqidEpOgoi0QQrprQRguyaKcqm2yneChJT6xEVG7ZIUAhTKQB8MJTA/LSiEKPrUyFTQNVrFsHCSFhCdOmUQR3jvSnFcKQ4kKQkBW8ACD8ulegOthQg9jVVxJgtLjvqPX+VA1Tm7fLHhBjyEjyqO8CFEHIJ6mBI+dWHGMNkc5qRPxDz61Xm9CZ3ifXyphwiyBWIA18hvW1sBJAygGfFAAP1oi0uEt+IiT08qy4OclSRvqaZW1Iu5CdCImK7LuXYhQ7UO24FCCPU9hXN00mfCdO9BCm0HKd8g1EedK2SoqMb9KbIuSGgAQZ0I66UIog+ICFUrSnsRke/DWUN72vuayjVYfYc2FNFU61E6uE6D50rtbkgR0pvaGYHStHPmBksqUNKksmFaHzq02mFtKRmnLSPEXC2rKNu9UjfIxThBBI0isw/FlMuFSBoRrQ7OJZxlNcXiI0HWjuLt/R9o2bp45upJUf7I6Vc71+GwlAzQIASOsVXsDsClqduYQB3ImaM4gxMsMLQhQSY8a94J+4nz/StJ6YcptyPPsaQS6UqIBGsJ1gz1PetNNADc0OxqSpWpJmTv8zR7cn0HSufndr0enxzjHTQ7CiEIPasTRKVeQioaMt06+tFjSK5bA06UQhvWTQTRYJSde9SNtDwmTqAKnBnSo0tQBPc/rQBzLAjc0Syzr8VctN/Kp22hPnTgdBB67jal+MWvMbJjxJgj+NM2XdwdR37VDcojbrpTJVbJeVSkK+FW/z61V+IsOLS9NQdUny7Vb32oJn7sg/3f9j+VAYzbhbMbqQdD5dKRqituUgpBjr61JbeEAhW+43qLIZ0Om8dKnt3dkj0ohV0+gTCFdNQa2lEpyDfc1y6JMbEfU1GpeXXrtTpSJG2YOsxvUgAIIJ7wY/KpkiQTm3qG2ZleVSvCdanAi5Q/H+VZTD3Jr/yGspgtuExtTPCXhImhjhxJIJ1FbZtFJUBWjH4d4jckQEmJ7UDzMxgmTWOv5RB3qbBLdLivFpRPCRTdkGoXvWXt4HVtpQNyB9TFGcQYWWkBSVSKWYFq+365voCaY+Lw26G4AOqQEgdo61SOJ1lZGsNgqy91q6r+vWmlnd81x0qMJTmKj5Df+XzqtX94p97NEIAyoHQJGwFXyvhn0eG8tZbtgATTBsgCoGm5okN9q5rXoSNtnyotGugEVA2iKKZ2/KkVSNiiFVEmtKcPSmRiyIGtTMpkfMxUNvqBUyHY2oAoK08+1YhzvQPvBrtlQjQGSZoBhO1bU0YifT1qBtW0mmCEggj6U9Inv7YHXy1pE+funQRln9JqzranN5TSG5Y11gA6GadNRMTt8iiPmPQ1Ew/kykakGnXENsdT2JB+e1V+2jY1J0wuk8zx7HYx+tRrbzJ8RjLHzFT+8ggoTGw1Nbu3BygI8Q0nvVs9rnQEBKsyd5Pep3XssaDt8qW4a6oKBEeE7HY0yfvJUfCNfFtoKR1Jm8k1lQwPxp+lbpBLcuq5ilDY0Mq7UVyelFvEZjG01hWn8NbdjlnP5Q67oKMkUywtxKdSYpalgqVCUyTsB1rHrRTeiyEn8JIn50vV8r8WZDW7xcqSUzI6VHg6TnUR91Cj9aVNAk6CRVk4eZlT2m6QPnIonmjl4mCMIs0pYWXdEnxq/tJnRI9TVdeuS47MAJAgAaJSOwFPuMbsJCGUnSASB5bVXbbc0upcV0eP0c0akEzIFRoIipWlA1jroxK2+DpsalQuOu9DqbA1FQKuNaNPDxo9OtbPxCgLV6daOuJ0UBtTLBinIST0oZu8mY7/wAKFevQUQetbtFDLtQWCm0rJ/SmloyRuZnekDmLIRufkNT9K7Zx0/daWR6UCxZ0NjSKKbJBpBacRJ0C0FB86etuhY0qktXqNMw+dV+6aCsyTtIP8KsCSrVJGkUmxFrVUdRTOK7dpzNupOqhp6gapP5VTA2oKg7fzq1XzoQTrqokGl7GFlxyE7Eb+QNQqkziCFSATtR6VgjqD2NXTDMISnZOg6nejriybIkthQ22pjteaqbiCNzoalWtSEiQQDsTTPiW15cBCfArX0IpBiF+tYSk7JoLKN95PcfQVlKucfw1ukeLDNZlmtTTfBLZKyc21dVeaFtL5bCFrbgKIygkSROkjsaq7qiokkkmdZ3mrhizaE5suwqoLR4jFY9SuzoQXh2IqaOwUDuDVy4PuQsPriNU6dgST/CvP1rq7cIpDdm64TBW5lHmEo/maXC+VdXhM0mxS4K31qPcx6DahU3BJyp379qGxB+AY6zWYSuNevep5XavjMhr+z0yczi1EamNq21heb9y6QrolXWgMYu1tABPXqaLwG9GRDuVRdQ5P/rKQB03BpYfnNbtbxxCih0a1xiC8us6U74tZDiA4kAK0WPQ7iqqu9zIg/15UjPcGezGKt1u3KCCPnVI4a1VBr0a0TCIoClYkzlXFQYlfcpETrVgxq3A8UbV51jd0VORQIc4YvQrMFR2nWPOmn7UyqSlLnj/AAzufIUowIyDsJT1pTc4U7zpTJGacw6a/lVT0mzz5ez4Xh6rhpSbhrItIB8QAKk9wNwaTFw2juUkrbJhJ/CexNQ4Pi0Pcx1x1cJKRMqJnpPQVNcJL8gJyCZkmTTo4xZQoKSFA0vu2JE+RrvDmiE5ZoxSPCeulAecX2Cy4pSiTuQPOnGHNiWiB9wiOlFYwiDIHrVWvMRcSlHKUE5QZ7mpUvGUkHp+tB4c4rMppXy/nVPt+LXkwF+ITVrw67S8QsdB/QparAHECYcShZgaxpvVcxW3THgTJ32q18VXRQW3AlK4SqZ86qQdUpWdJjqpPl5VUY8v5Ff2n4T/AJaynn7QT+FVZTyF5D08wC7QgKC+tIgaJtG8xArocVnhLfmQv61V7lwgmruxaAkpJ3EVT8VtShSh2NZ9WeNdH/m5T0CiRqauCLnlWzTWYhSQVKH3ZcMgEbqMVVWUSiasGON+JIn7s/UT+kVlx8eXRz8+CpakwUwN5nuOg8qkYt0jVOn6VC22KJZtz91UetKrgp0B0ALAIoiztAkAJgDtUDLK+w+tGoZX3H60tGJb9xSgZVpEbVTrhoBRjarLeN6amaRFGpigH3CiRM16JbJlNUHBmigjzir1hz3SmRTjTCiFDvtXnmJWCkqlSZFetX9wgbxSy9t21pJgUHHn1g6nTQCKdMvg9vyoteCIO0VjOEZTqP5UgItVg7HXypzZW6ld0/rQdoyEkTpVkw9tIG1OFaIt7OEz3+tdlUCB/Qo4AQD26UK61r61eI3yRY3bZmzG5FUBTOn5/nXpGMAJTroNapoZkJjUZTJ9VVC4rKrXc1aeF7EkAgkCq7cNlKymd6u+AJLduZ7GkuK/j7ylZ/EAJyx1gdYqrWtz8Scs9u9NcZaWAs/FEkn1qv26spCvrVZjGXbR3vn9g1ups7Xesp6MEAUfhigFa0KBGtdsIJUK6Hn095fj8qVcWWAEEdRT23a0HehOIrUrbkalP6UuU2Dpcs5RQdUyKeX1zzFnyQkfRIFLXCD5Gu7depH9kj6Vzf09L+3TZ1pwwkaDypDNM7K670tUcsqA/wBq1cu5RQqF5jpUGKP6RSBffX51BoOzuglQnvWFudagetSelMLpaPgwRrqKfWd6kbmAN686wl9bZgzTy6w559ByqyjqNiaDxZb7iK2ByBwLX1CRMetBLUoJMJ0O3eKXYDw7yTLm9Wu1bCulA1VbbEBmiTpuDvT6yuwqh+IeHAsZ0DKsdR18j3qv4dfKCsiwQoaGmnV2QmSPKmttVYw67J0I9KfWj4IohU8aX3ri4X2NApfjrWnXtDV6nCrid8kQkTCST5Cq4bVZSkbDKPXpT3EbtKW1iJUoZZqFF6okQgERpPlFRVyE9hgQUrMSfnVixRaW7VevSB5moW3DJzAI61XeJcYQs8pOwIkjaaId9FuKOSymCZ2VSR5vISkkKkdOlNStQEkDKNz3ml2IZVajQ9qqsePsDFZXXLNZSxriyhokwKbWGHGQaV229WPDXNN66o8rlo3lAVyIIM0O89BOtDsrJJ1p6nMVXiDClIJWgSknWOhpO2uDNXi9fOUp3GtVC8tYMpGnasOfDfMd3Q6vjtqMHWukOGoWwdYBjv2roK1rF1ae2rsChL1/MahD8Jih1LpAQyJpg1bgkRSxhWtO7BxMb0yGMYcjTSn1k2kbdKRm9SI1om2xKOoow1iVb56NtraB0FVo47BgRRTeOpESofWmWLMhkAQTIqo8U8PhX2jYhQ/OiX+JUxAI/h8qXp4sTJSYKTpIoowuwa6M5VbjQ/KnaXSnWg0WqS6XE7GCaYXLcwAKQF2tzIrH7ohKldEg1xaWxSCT1iPSoMbOW3UBuYFOErN5iqiMoHnJ3oNF6spnOQR2qR/aIgjegmVCFCIgfU1ViN11706QSVk+s0vLwM6/70waUog9QNYpbibQCjHWDQDC0XOiuorm+SkqlI6R863hLaiUpImZg0FelbbhnfpSwfWco1lc+9udjWUKym1u7BppaukHfek6Ua0faOAESa6Hn2GQOpmsZVBrl9QVBBrhCqaMZdIJmKUpMT86cu3ICTSEHxKpNOIpky2RESKr7iYJHanqFQKX4oxBCuh39az5zY36XLOQRJkRQj78GjG6hu2fKsHZAnvtTt36hFCrtT0pzhzTam1IeRvqFJ+IGNIoVc+BX8QWkgEdJ9Kmsr9TiwmYmglWCidlK9e1MW7RZIIRlMACI6UBJeJcQ8tKCVpACt40jUU4xJttqyKspLjikR5CZOU/WlTCHgsyD4tD+lELw15zKkkkJ0AOw9KJCxvFMUZDKGUArX4Tp8IJOxPfyrjCMIKnEgiDIPluelNsK4dQ0rMsZl6x2GnQVZsEwiJWrVR/KqkLZE2HWgj8vpRnu4ogIyiK0rQU8ZhHNwKVcTnwJCe8mmQiZNJsYaKzIJ0EAdKBfSrXjx1BOo39KjbVqI1B/lRFxYGSTvWMMFMabH8qe6mcQhEEHah8ZJKRKQANj3phctGTpQrjKlEBREDp5UhIjtX8pSoE7RFFi0CgXXD1iOtY/bhGqACI+lK7+4JjeP409P6c+6o/HWUj5nma3SBhmNc8wij2rWOld29qMxkaV0Y45UFq+ToTRSXdYoG8RCvDUaHlCKBZpy2yCYJpavwrWPOK2m4VM1ApUqJPVQpWjjxwU85IGlacbzJg1G47W2nqBn4WuW5Rv8j5VpetPXCCNhFJ1twYrLnxzzHT0upvil7rRFS2qzsYolImim7QVm6ErK5iIo5tgT8f0rmwsx2FWKxs0ncCiDQaLeY8W3aPrTO2s1GP46mjkYOndNEsWuWqkTa7askgTEmibZH/ANroQBJoZT51FUjy27qfKgsTvIhIEqOwFavL3Ik9zsKXYc+c8qEqP6dqRmFvamJVv2GwqO4th0ptbgKFY9baUWF6VK4Y1M0AWd/KnuIWx3pIo+Ij0qVI1tTUYtUkA7UYkiflUZjpSp8QzlsB0oB9pPUTTtREUHcBPUUlE/Jb/B+dZRvKR2rKYw5eg6jel905HlU7VwOlAPvSrWurXmSMCJ1NLrhRnam9u4NaGcjXTSkqeKBacPasaVP1qe40GlDW/wDOlWntM0d66AiuWxBFTuIkU0OEPnatPwR510GIE13Y2in3A2gan8h1Jp4W/SvMQaLauthVlxI27QTbICVkRzFkSSqdgelI8as0IOZvY6hPUD1rHlw/HT0+rvsytlaaGiG78pMVVrXFsuhqVWJJOub9aydGPRcLxKaMcu5IjavN7TiQI0AmrFaYpzUfvAPIaH6mrlLD69xRCdJlX9b0MLhUSNTQFiyzn8KkqI3gyZ86dZCOlGlSRtRUvMuSfP8AhRtg1mUVRtoK0/M/DAo2yjppSIytvCKOIka0GwqTWnbg7VbOg8TaEGqbdO5XKtuKOQmKpmJA5vrUVcTBWaSKHedjfetWq9KguDNJUS8/SDU+TSlqk+IU8tWpFIwHIFZTDlCspnqrM3MVKjxHSgant3SnUV0OOwehsjepFREdaiF9O9bb1ps8bWjSl4GunnTKMxyhK1qOyUJUtRjU+FIJoNLCtFBp4pJKAoMvQVzGQHLqqQRG8gilbJ9Xx48r5kbG1EImK4W0UJUpbbyEpIClLadShKjEBSlJASdRv3FM7CyjKq4Dtu0rZbrL6QvslCiiFKPQAyac5cf1PLhz/wBb/wATYTgzl0cjYJ7n7o8yaaY4w3hrZbbVmuFiFK7DsKeL4qYtWFIYaeBQnMoG3uQUo1+0XmbEJ8KtTp4T2NecY2bl13M4xcArOVOZh4EqgnKkFOphJMDoDS5c5J7HT6PPlfMsgBpfizEzrNT3LhVvUL9utuOY043O3MbcRJ7DOBJrq3ZccnltOuRE8ttxcTtJSDG1YXk6+zyAfb10qBQpqcMfJIFtcEiJHIekTqJ8OlBqtXCFkNOENzzCG3IbjfOcvgjzipayULEUzsxnABGnlQqsPfDXOLDwZOodLTnKg7EOZcsec1PaWb4KRyH/ABJK0gMuypAiVAZdU+JOo7jvRoym+HvcpwHYSAfSr8u5lIUntVGYRmaDpZe5XV7kPcoAGCS5kyx5zTi0vuUMoS8fDng29xIR+P4Ph89qNKyp7++Oxo/B3ZBJ+VK7y8SvLCVLKxoltC1qIA3yoBMR186nwy9SglBQ/mABKfd7grCTsooCJCZBExGlPSyn/MIE96wq0mlTmNNHMftCEaLIZehsjo4cn2Z/vRXCsUlKlobdW2mQpxDLy2gU/FLqUFGnXXSq7kdt/GXjsmkmIKifSiX8RGQuZHskZuZyH+Xl/FnyZY85ikeKXJCilaXGzEhLiFtqIMiQFgGNDU6rtsYw5IroJnfpXOEskiaMvGSATSNDaN5lelN2k5RSXCnPH5VYFtyB+VOBrOKyovmKymMUxaKkCa6KhRSUBQrocWgmxrRinI0FYq3Ca1loHtYfZ1dZMUsj0Utxs/42XI/MCvZGMMSENMRBauPeSI+6u4eWk/UGvCcL5iHmXWgCttxDiAqcpKTMGNYIkfOrzc8Z3TV2Xiq3UtbTbSm4dyICFrXmnNM/aEfKsOpwtux1dHq8OPHLTy9uA9aXROo/azDZB2IbvrZsiOo8FC8aYs7nxFg27r7XMtCHZRymDy2FfCoyDm8Wg3NUC84sfbYdtWy2rmXHvZdyrCku89L8AEwRmQN+lS417Rrp9pbfJt2i4ptTy2wvM6W8sAgnwiEJG5MCKzvGx0Tqcb9el+18FvDr91kS442wy6eoZDih9PtXP8xrfFz/APzfC0e9f9zN7pk/9FyPeeb/AKMvnNecYl7RLq4F0lbDJRcMpYUmXISE837RJ/F9r/oFS4h7SLl15l5VnahxlYWlcLzxlWnJnOoT9oTApZT74tntOeK8LvM5KuXfISifupDjYgdhClfWqn7GsQcRiSGUOENOpdU4jwwottnIZidJOxrnEvaK8+WkvWrHIDyXnW0JJLxSZhWc5dTBMjoO0Gs8PY65Z3Yum20FQLxDZkNgOk+EZdYEwPSnlTeU2XXsHA+LOPN4qt59SSi+U0lwJkpbQpCUIATGkeH51mPk8niOUBH2SdiDmHueizHfz7V5hg/Gb9u3dNpbaULl83Kic8pUVJVlTB28PWicS9oly6m+SWmQLxAQuOZ4AGuXKdddNdaWVXfHpnGWJusrfZbtnbhpVgAUNlAQ0JeTnUlRGkQNNfDReJgownntavow4pR3CVNIK1D/ACJP+EV5er2kXTrKmVIYS440LddyAvmFrUfBMA+JWsxJ2ponja7bDMIYUhu3Vb5ftMq0nl+JWvxANx/jNGDuix4XeP3GGMi0lh9uzLZtbppYaeaCEAuNEFIOwhYkDPBAmaXM44FcOpuZIfUwnDs3US7ys0zvl8VVe29o90ywhkMsFbbRt23yF8xDRgZcswo+FOs65RIpab8qwv8AZ6FIyZg8CUr5nMLh+zKpywBBzR1jejD7os/swP8AzW3g+Hk3IEeQbq2cKPL98xS4TcG9KTbsJIbylsc50qYCRqrJm+LrVQwrE+XdG8YbaZKlrCWOX4EtrQ22VEtxBhvPAO5iD8Vbwe9uWGbpDLiEm5eVcKWEuhaFqdTKEQoeHIknXoSKMKWTxqzYta8triYRAUAseeezSokfMqHyrXBt487h9o3aq5Fyyy4lDdy257rdo8H2qCCnONEHMCcvMMgyDUbfEVwp24JRbLS6hAcC23MisuZITlUvxSlQnSPXU0kZ4zdtG8gNq4tpT7bC+U4C22t3ZAByqQAkRqNEJGu9GH3QXxY8W+G7NJuvdibdCS2W8xuCGx9jP/b7z5Uk9ssuYojqBas/6lumfzqP/wDWG4sxYKTbrQlt1lL62XStEAJQ8N8qlgqPhBjLrvXTl0l255ykMtJyZMjTACZbLnKUrMFwVcyTAMZUyDFETyssB4M1CR5Vxii4Bp81ibMkAAIDxWE8oR4rYJzERsHZJGkgRtSzF71tTa0pCc55SS4WkifCvmuITHg1KBsCSCQBVM8JMNRrPc01xC+yI13ri2vmUN5CkKhC5UGwFqc94BQQsiR9nPXSda4xjiG2KnktlCQth9APKkSXWltNkcsQQlC9dRJTKjANGnOJR+0aykfNrKCM00XbVlZXU4qmuK4XtWVlCT3h/wDeN/10pNi//UOeprKyilw/kWI+M+tTdaysrHk7OPofbbUQqt1lSAD/APEUFc/xrVZQQdzauU1lZSqo6a3qyOfAn0rdZSWQ4hvXNj0rKyg4teFbH5U6tthWVlOJvtu//dGqLj/T+ulZWU0ieGfgpwdjWVlKmGY+961DcdayspGDufhqrv8AxH1rKymbqsrKykb/2Q=="/>
          <p:cNvSpPr>
            <a:spLocks noChangeAspect="1" noChangeArrowheads="1"/>
          </p:cNvSpPr>
          <p:nvPr/>
        </p:nvSpPr>
        <p:spPr bwMode="auto">
          <a:xfrm>
            <a:off x="371475" y="-12223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422E1F"/>
                </a:solidFill>
                <a:latin typeface="Bodoni SvtyTwo ITC TT-Book" charset="0"/>
                <a:ea typeface="ヒラギノ明朝 ProN W3" charset="0"/>
                <a:cs typeface="ヒラギノ明朝 ProN W3" charset="0"/>
                <a:sym typeface="Bodoni SvtyTwo ITC TT-Book" charset="0"/>
              </a:defRPr>
            </a:lvl1pPr>
            <a:lvl2pPr marL="742950" indent="-285750">
              <a:defRPr sz="3600">
                <a:solidFill>
                  <a:srgbClr val="422E1F"/>
                </a:solidFill>
                <a:latin typeface="Bodoni SvtyTwo ITC TT-Book" charset="0"/>
                <a:ea typeface="ヒラギノ明朝 ProN W3" charset="0"/>
                <a:cs typeface="ヒラギノ明朝 ProN W3" charset="0"/>
                <a:sym typeface="Bodoni SvtyTwo ITC TT-Book" charset="0"/>
              </a:defRPr>
            </a:lvl2pPr>
            <a:lvl3pPr marL="1143000" indent="-228600">
              <a:defRPr sz="3600">
                <a:solidFill>
                  <a:srgbClr val="422E1F"/>
                </a:solidFill>
                <a:latin typeface="Bodoni SvtyTwo ITC TT-Book" charset="0"/>
                <a:ea typeface="ヒラギノ明朝 ProN W3" charset="0"/>
                <a:cs typeface="ヒラギノ明朝 ProN W3" charset="0"/>
                <a:sym typeface="Bodoni SvtyTwo ITC TT-Book" charset="0"/>
              </a:defRPr>
            </a:lvl3pPr>
            <a:lvl4pPr marL="1600200" indent="-228600">
              <a:defRPr sz="3600">
                <a:solidFill>
                  <a:srgbClr val="422E1F"/>
                </a:solidFill>
                <a:latin typeface="Bodoni SvtyTwo ITC TT-Book" charset="0"/>
                <a:ea typeface="ヒラギノ明朝 ProN W3" charset="0"/>
                <a:cs typeface="ヒラギノ明朝 ProN W3" charset="0"/>
                <a:sym typeface="Bodoni SvtyTwo ITC TT-Book" charset="0"/>
              </a:defRPr>
            </a:lvl4pPr>
            <a:lvl5pPr marL="2057400" indent="-228600">
              <a:defRPr sz="3600">
                <a:solidFill>
                  <a:srgbClr val="422E1F"/>
                </a:solidFill>
                <a:latin typeface="Bodoni SvtyTwo ITC TT-Book" charset="0"/>
                <a:ea typeface="ヒラギノ明朝 ProN W3" charset="0"/>
                <a:cs typeface="ヒラギノ明朝 ProN W3" charset="0"/>
                <a:sym typeface="Bodoni SvtyTwo ITC TT-Book" charset="0"/>
              </a:defRPr>
            </a:lvl5pPr>
            <a:lvl6pPr marL="25146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6pPr>
            <a:lvl7pPr marL="29718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7pPr>
            <a:lvl8pPr marL="34290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8pPr>
            <a:lvl9pPr marL="3886200" indent="-228600" eaLnBrk="0" fontAlgn="base" hangingPunct="0">
              <a:spcBef>
                <a:spcPct val="0"/>
              </a:spcBef>
              <a:spcAft>
                <a:spcPct val="0"/>
              </a:spcAft>
              <a:defRPr sz="3600">
                <a:solidFill>
                  <a:srgbClr val="422E1F"/>
                </a:solidFill>
                <a:latin typeface="Bodoni SvtyTwo ITC TT-Book" charset="0"/>
                <a:ea typeface="ヒラギノ明朝 ProN W3" charset="0"/>
                <a:cs typeface="ヒラギノ明朝 ProN W3" charset="0"/>
                <a:sym typeface="Bodoni SvtyTwo ITC TT-Book" charset="0"/>
              </a:defRPr>
            </a:lvl9pPr>
          </a:lstStyle>
          <a:p>
            <a:endParaRPr lang="en-US" altLang="en-US"/>
          </a:p>
        </p:txBody>
      </p:sp>
      <p:pic>
        <p:nvPicPr>
          <p:cNvPr id="45062" name="Picture 6" descr="http://cdn.memegenerator.net/instances/459383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600" y="4208463"/>
            <a:ext cx="5029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pPr eaLnBrk="1" hangingPunct="1"/>
            <a:r>
              <a:rPr lang="en-US" altLang="en-US" smtClean="0"/>
              <a:t> The Deconstructive Approach</a:t>
            </a:r>
          </a:p>
        </p:txBody>
      </p:sp>
      <p:sp>
        <p:nvSpPr>
          <p:cNvPr id="46083" name="Rectangle 3"/>
          <p:cNvSpPr>
            <a:spLocks noGrp="1"/>
          </p:cNvSpPr>
          <p:nvPr>
            <p:ph type="body" idx="1"/>
          </p:nvPr>
        </p:nvSpPr>
        <p:spPr/>
        <p:txBody>
          <a:bodyPr/>
          <a:lstStyle/>
          <a:p>
            <a:pPr marL="784225" indent="-784225" eaLnBrk="1" hangingPunct="1"/>
            <a:r>
              <a:rPr lang="en-US" altLang="en-US" sz="3600" smtClean="0"/>
              <a:t>Advantages</a:t>
            </a:r>
            <a:r>
              <a:rPr lang="en-US" altLang="en-US" smtClean="0"/>
              <a:t>:</a:t>
            </a:r>
          </a:p>
        </p:txBody>
      </p:sp>
      <p:sp>
        <p:nvSpPr>
          <p:cNvPr id="46084" name="Content Placeholder 1"/>
          <p:cNvSpPr>
            <a:spLocks noGrp="1"/>
          </p:cNvSpPr>
          <p:nvPr>
            <p:ph sz="half" idx="2"/>
          </p:nvPr>
        </p:nvSpPr>
        <p:spPr/>
        <p:txBody>
          <a:bodyPr/>
          <a:lstStyle/>
          <a:p>
            <a:r>
              <a:rPr lang="en-US" altLang="en-US" smtClean="0"/>
              <a:t>Multiple Interpretations</a:t>
            </a:r>
          </a:p>
          <a:p>
            <a:r>
              <a:rPr lang="en-US" altLang="en-US" smtClean="0"/>
              <a:t>Games</a:t>
            </a:r>
          </a:p>
          <a:p>
            <a:r>
              <a:rPr lang="en-US" altLang="en-US" smtClean="0"/>
              <a:t>Understands my shriveled heart</a:t>
            </a:r>
          </a:p>
          <a:p>
            <a:endParaRPr lang="en-US" altLang="en-US" smtClean="0"/>
          </a:p>
        </p:txBody>
      </p:sp>
      <p:sp>
        <p:nvSpPr>
          <p:cNvPr id="46085" name="Text Placeholder 2"/>
          <p:cNvSpPr>
            <a:spLocks noGrp="1"/>
          </p:cNvSpPr>
          <p:nvPr>
            <p:ph type="body" sz="quarter" idx="3"/>
          </p:nvPr>
        </p:nvSpPr>
        <p:spPr/>
        <p:txBody>
          <a:bodyPr/>
          <a:lstStyle/>
          <a:p>
            <a:r>
              <a:rPr lang="en-US" altLang="en-US" sz="3600" smtClean="0"/>
              <a:t>Disadvantages:</a:t>
            </a:r>
          </a:p>
        </p:txBody>
      </p:sp>
      <p:sp>
        <p:nvSpPr>
          <p:cNvPr id="46086" name="Content Placeholder 3"/>
          <p:cNvSpPr>
            <a:spLocks noGrp="1"/>
          </p:cNvSpPr>
          <p:nvPr>
            <p:ph sz="quarter" idx="4"/>
          </p:nvPr>
        </p:nvSpPr>
        <p:spPr/>
        <p:txBody>
          <a:bodyPr/>
          <a:lstStyle/>
          <a:p>
            <a:r>
              <a:rPr lang="en-US" altLang="en-US" smtClean="0"/>
              <a:t>Multiple Interpretations</a:t>
            </a:r>
          </a:p>
          <a:p>
            <a:r>
              <a:rPr lang="en-US" altLang="en-US" smtClean="0"/>
              <a:t>It’s all relative (and I mean all)</a:t>
            </a:r>
          </a:p>
          <a:p>
            <a:r>
              <a:rPr lang="en-US" altLang="en-US" smtClean="0"/>
              <a:t>You = “text”</a:t>
            </a:r>
          </a:p>
          <a:p>
            <a:endParaRPr lang="en-US" altLang="en-US" smtClean="0"/>
          </a:p>
        </p:txBody>
      </p:sp>
      <p:pic>
        <p:nvPicPr>
          <p:cNvPr id="46087" name="Picture 9" descr="http://www.prosenotes.com/wp-content/uploads/2013/08/Deconstru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6600" y="63246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t>How to: </a:t>
            </a:r>
          </a:p>
        </p:txBody>
      </p:sp>
      <p:sp>
        <p:nvSpPr>
          <p:cNvPr id="47107" name="Content Placeholder 2"/>
          <p:cNvSpPr>
            <a:spLocks noGrp="1"/>
          </p:cNvSpPr>
          <p:nvPr>
            <p:ph idx="1"/>
          </p:nvPr>
        </p:nvSpPr>
        <p:spPr>
          <a:xfrm>
            <a:off x="558800" y="1600200"/>
            <a:ext cx="11633200" cy="6527800"/>
          </a:xfrm>
        </p:spPr>
        <p:txBody>
          <a:bodyPr/>
          <a:lstStyle/>
          <a:p>
            <a:pPr marL="0" indent="0">
              <a:buFontTx/>
              <a:buNone/>
            </a:pPr>
            <a:r>
              <a:rPr lang="en-US" altLang="en-US" smtClean="0"/>
              <a:t>1. Find Binary</a:t>
            </a:r>
            <a:r>
              <a:rPr lang="en-US" altLang="en-US" smtClean="0">
                <a:sym typeface="Wingdings" pitchFamily="2" charset="2"/>
              </a:rPr>
              <a:t> Bi – nary</a:t>
            </a:r>
          </a:p>
          <a:p>
            <a:pPr marL="0" indent="0">
              <a:buFontTx/>
              <a:buNone/>
            </a:pPr>
            <a:r>
              <a:rPr lang="en-US" altLang="en-US" smtClean="0">
                <a:sym typeface="Wingdings" pitchFamily="2" charset="2"/>
              </a:rPr>
              <a:t>2. Surface Features</a:t>
            </a:r>
          </a:p>
          <a:p>
            <a:pPr marL="0" indent="0">
              <a:buFontTx/>
              <a:buNone/>
            </a:pPr>
            <a:r>
              <a:rPr lang="en-US" altLang="en-US" smtClean="0">
                <a:sym typeface="Wingdings" pitchFamily="2" charset="2"/>
              </a:rPr>
              <a:t>3. Overanalyze</a:t>
            </a:r>
          </a:p>
          <a:p>
            <a:pPr marL="0" indent="0">
              <a:buFontTx/>
              <a:buNone/>
            </a:pPr>
            <a:r>
              <a:rPr lang="en-US" altLang="en-US" smtClean="0">
                <a:sym typeface="Wingdings" pitchFamily="2" charset="2"/>
              </a:rPr>
              <a:t>4. Break the text</a:t>
            </a:r>
          </a:p>
          <a:p>
            <a:pPr marL="0" indent="0">
              <a:buFontTx/>
              <a:buNone/>
            </a:pPr>
            <a:endParaRPr lang="en-US" altLang="en-US" smtClean="0"/>
          </a:p>
        </p:txBody>
      </p:sp>
      <p:pic>
        <p:nvPicPr>
          <p:cNvPr id="47108" name="Picture 17" descr="http://www.ryerson.ca/childrenslit/images/hats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0" y="4495800"/>
            <a:ext cx="7959725"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Deconstruction Example</a:t>
            </a:r>
          </a:p>
        </p:txBody>
      </p:sp>
      <p:sp>
        <p:nvSpPr>
          <p:cNvPr id="4" name="Rectangle 3"/>
          <p:cNvSpPr/>
          <p:nvPr/>
        </p:nvSpPr>
        <p:spPr>
          <a:xfrm>
            <a:off x="1397000" y="4743271"/>
            <a:ext cx="4419600" cy="1200329"/>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en-US" sz="7200" b="1" spc="150" dirty="0">
                <a:ln w="11430"/>
                <a:solidFill>
                  <a:srgbClr val="F8F8F8"/>
                </a:solidFill>
                <a:effectLst>
                  <a:outerShdw blurRad="25400" algn="tl" rotWithShape="0">
                    <a:srgbClr val="000000">
                      <a:alpha val="43000"/>
                    </a:srgbClr>
                  </a:outerShdw>
                </a:effectLst>
              </a:rPr>
              <a:t>Snow</a:t>
            </a:r>
            <a:endParaRPr lang="en-US" sz="5400"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7683359" y="4743270"/>
            <a:ext cx="2794356" cy="1200329"/>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7200" b="1" spc="150" dirty="0">
                <a:ln w="11430"/>
                <a:solidFill>
                  <a:srgbClr val="F8F8F8"/>
                </a:solidFill>
                <a:effectLst>
                  <a:outerShdw blurRad="25400" algn="tl" rotWithShape="0">
                    <a:srgbClr val="000000">
                      <a:alpha val="43000"/>
                    </a:srgbClr>
                  </a:outerShdw>
                </a:effectLst>
              </a:rPr>
              <a:t>White</a:t>
            </a:r>
            <a:endParaRPr lang="en-US" sz="5400"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71538" y="325438"/>
            <a:ext cx="11596687" cy="1408112"/>
          </a:xfrm>
        </p:spPr>
        <p:txBody>
          <a:bodyPr/>
          <a:lstStyle/>
          <a:p>
            <a:pPr eaLnBrk="1" hangingPunct="1"/>
            <a:r>
              <a:rPr lang="en-US" altLang="en-US" smtClean="0"/>
              <a:t>The Classist/Marxist Approach</a:t>
            </a:r>
          </a:p>
        </p:txBody>
      </p:sp>
      <p:sp>
        <p:nvSpPr>
          <p:cNvPr id="3" name="Content Placeholder 2"/>
          <p:cNvSpPr>
            <a:spLocks noGrp="1"/>
          </p:cNvSpPr>
          <p:nvPr>
            <p:ph sz="quarter" idx="1"/>
          </p:nvPr>
        </p:nvSpPr>
        <p:spPr>
          <a:xfrm>
            <a:off x="871538" y="2276475"/>
            <a:ext cx="11596687" cy="6392863"/>
          </a:xfrm>
        </p:spPr>
        <p:txBody>
          <a:bodyPr>
            <a:normAutofit/>
          </a:bodyPr>
          <a:lstStyle/>
          <a:p>
            <a:pPr marL="866973" indent="-866973" eaLnBrk="1" fontAlgn="auto" hangingPunct="1">
              <a:spcAft>
                <a:spcPts val="0"/>
              </a:spcAft>
              <a:buFontTx/>
              <a:buNone/>
              <a:defRPr/>
            </a:pPr>
            <a:r>
              <a:rPr lang="en-US" sz="4551" dirty="0"/>
              <a:t>Marxist Criticism examines literature to see how it reflects</a:t>
            </a:r>
          </a:p>
          <a:p>
            <a:pPr marL="1408831" lvl="1" indent="-758601" eaLnBrk="1" fontAlgn="auto" hangingPunct="1">
              <a:spcAft>
                <a:spcPts val="0"/>
              </a:spcAft>
              <a:buFontTx/>
              <a:buAutoNum type="arabicPeriod"/>
              <a:defRPr/>
            </a:pPr>
            <a:r>
              <a:rPr lang="en-US" sz="4551" dirty="0" smtClean="0"/>
              <a:t>Majority &gt; Minority</a:t>
            </a:r>
            <a:endParaRPr lang="en-US" sz="4551" dirty="0"/>
          </a:p>
          <a:p>
            <a:pPr marL="1408831" lvl="1" indent="-758601" eaLnBrk="1" fontAlgn="auto" hangingPunct="1">
              <a:spcAft>
                <a:spcPts val="0"/>
              </a:spcAft>
              <a:buFontTx/>
              <a:buAutoNum type="arabicPeriod"/>
              <a:defRPr/>
            </a:pPr>
            <a:r>
              <a:rPr lang="en-US" sz="4551" dirty="0" smtClean="0"/>
              <a:t>I’m all alone, there’s no one here beside </a:t>
            </a:r>
            <a:endParaRPr lang="en-US" sz="4551" dirty="0"/>
          </a:p>
          <a:p>
            <a:pPr marL="455161" indent="-455161" eaLnBrk="1" fontAlgn="auto" hangingPunct="1">
              <a:spcAft>
                <a:spcPts val="0"/>
              </a:spcAft>
              <a:buFont typeface="Wingdings"/>
              <a:buChar cha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smtClean="0"/>
              <a:t>Essential Questions </a:t>
            </a:r>
            <a:br>
              <a:rPr lang="en-US" altLang="en-US" smtClean="0"/>
            </a:br>
            <a:r>
              <a:rPr lang="en-US" altLang="en-US" smtClean="0"/>
              <a:t>for Deconstruction</a:t>
            </a:r>
          </a:p>
        </p:txBody>
      </p:sp>
      <p:sp>
        <p:nvSpPr>
          <p:cNvPr id="49155" name="Content Placeholder 2"/>
          <p:cNvSpPr>
            <a:spLocks noGrp="1"/>
          </p:cNvSpPr>
          <p:nvPr>
            <p:ph idx="1"/>
          </p:nvPr>
        </p:nvSpPr>
        <p:spPr>
          <a:xfrm>
            <a:off x="177800" y="2971800"/>
            <a:ext cx="12827000" cy="6527800"/>
          </a:xfrm>
        </p:spPr>
        <p:txBody>
          <a:bodyPr/>
          <a:lstStyle/>
          <a:p>
            <a:r>
              <a:rPr lang="en-US" altLang="en-US" sz="3200" smtClean="0"/>
              <a:t>How is language thrown into freeplay or questioned in the work?</a:t>
            </a:r>
          </a:p>
          <a:p>
            <a:r>
              <a:rPr lang="en-US" altLang="en-US" sz="3200" smtClean="0"/>
              <a:t>How does the work undermine or contradict generally accepted truths?</a:t>
            </a:r>
          </a:p>
          <a:p>
            <a:r>
              <a:rPr lang="en-US" altLang="en-US" sz="3200" smtClean="0"/>
              <a:t>How does the work deal with the separation (or lack thereof) between writer, work, and reader?</a:t>
            </a:r>
          </a:p>
          <a:p>
            <a:r>
              <a:rPr lang="en-US" altLang="en-US" sz="3200" smtClean="0"/>
              <a:t>If we changed the point of view of the text - say from one character to another, or multiple characters - how would the story change? Whose story is not told in the text? Who is left out and why might the author have omitted this character's tale?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866775" y="325438"/>
            <a:ext cx="11596688" cy="1408112"/>
          </a:xfrm>
        </p:spPr>
        <p:txBody>
          <a:bodyPr/>
          <a:lstStyle/>
          <a:p>
            <a:pPr eaLnBrk="1" hangingPunct="1"/>
            <a:r>
              <a:rPr lang="en-US" altLang="en-US" b="1" smtClean="0"/>
              <a:t>REMEMBER…</a:t>
            </a:r>
          </a:p>
        </p:txBody>
      </p:sp>
      <p:sp>
        <p:nvSpPr>
          <p:cNvPr id="28675" name="Rectangle 3"/>
          <p:cNvSpPr>
            <a:spLocks noGrp="1"/>
          </p:cNvSpPr>
          <p:nvPr>
            <p:ph type="body" idx="1"/>
          </p:nvPr>
        </p:nvSpPr>
        <p:spPr>
          <a:xfrm>
            <a:off x="871538" y="2276475"/>
            <a:ext cx="11596687" cy="6435725"/>
          </a:xfrm>
        </p:spPr>
        <p:txBody>
          <a:bodyPr/>
          <a:lstStyle/>
          <a:p>
            <a:pPr eaLnBrk="1" hangingPunct="1">
              <a:defRPr/>
            </a:pPr>
            <a:r>
              <a:rPr lang="en-US" dirty="0" smtClean="0"/>
              <a:t>We will never look at a text STRICTLY from one standpoint or another, ignoring all other views.  That is antithetical to what we are trying to do.</a:t>
            </a:r>
          </a:p>
          <a:p>
            <a:pPr marL="0" indent="0" eaLnBrk="1" hangingPunct="1">
              <a:buFontTx/>
              <a:buNone/>
              <a:defRPr/>
            </a:pPr>
            <a:endParaRPr lang="en-US" dirty="0" smtClean="0"/>
          </a:p>
          <a:p>
            <a:pPr eaLnBrk="1" hangingPunct="1">
              <a:defRPr/>
            </a:pPr>
            <a:r>
              <a:rPr lang="en-US" dirty="0" smtClean="0"/>
              <a:t>We should always keep our focus on the text and use these critical approaches to clarify our understanding of a text and develop an interpretation of it.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ph type="title"/>
          </p:nvPr>
        </p:nvSpPr>
        <p:spPr/>
        <p:txBody>
          <a:bodyPr/>
          <a:lstStyle/>
          <a:p>
            <a:pPr eaLnBrk="1" hangingPunct="1"/>
            <a:r>
              <a:rPr lang="en-US" altLang="en-US" smtClean="0"/>
              <a:t>Marxist/Classist Criticism: Example</a:t>
            </a:r>
          </a:p>
        </p:txBody>
      </p:sp>
      <p:sp>
        <p:nvSpPr>
          <p:cNvPr id="22531" name="Rectangle 2"/>
          <p:cNvSpPr>
            <a:spLocks noChangeArrowheads="1"/>
          </p:cNvSpPr>
          <p:nvPr>
            <p:ph type="body" idx="1"/>
          </p:nvPr>
        </p:nvSpPr>
        <p:spPr>
          <a:xfrm>
            <a:off x="482600" y="2417763"/>
            <a:ext cx="11633200" cy="782637"/>
          </a:xfrm>
        </p:spPr>
        <p:txBody>
          <a:bodyPr/>
          <a:lstStyle/>
          <a:p>
            <a:pPr eaLnBrk="1" hangingPunct="1">
              <a:buFontTx/>
              <a:buBlip>
                <a:blip r:embed="rId3"/>
              </a:buBlip>
            </a:pPr>
            <a:r>
              <a:rPr lang="en-US" altLang="en-US" b="1" smtClean="0"/>
              <a:t>Power is often predicated on the distribution of socioeconomic power and status</a:t>
            </a:r>
          </a:p>
        </p:txBody>
      </p:sp>
      <p:pic>
        <p:nvPicPr>
          <p:cNvPr id="225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407150"/>
            <a:ext cx="410210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3759200"/>
            <a:ext cx="4021138"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75" y="4784725"/>
            <a:ext cx="42672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5"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l="8913" r="11002" b="667"/>
          <a:stretch>
            <a:fillRect/>
          </a:stretch>
        </p:blipFill>
        <p:spPr bwMode="auto">
          <a:xfrm>
            <a:off x="257175" y="3657600"/>
            <a:ext cx="36068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6" name="Picture 7"/>
          <p:cNvPicPr>
            <a:picLocks noChangeAspect="1" noChangeArrowheads="1"/>
          </p:cNvPicPr>
          <p:nvPr/>
        </p:nvPicPr>
        <p:blipFill>
          <a:blip r:embed="rId8">
            <a:extLst>
              <a:ext uri="{28A0092B-C50C-407E-A947-70E740481C1C}">
                <a14:useLocalDpi xmlns:a14="http://schemas.microsoft.com/office/drawing/2010/main" val="0"/>
              </a:ext>
            </a:extLst>
          </a:blip>
          <a:srcRect l="3239" r="2545" b="2161"/>
          <a:stretch>
            <a:fillRect/>
          </a:stretch>
        </p:blipFill>
        <p:spPr bwMode="auto">
          <a:xfrm>
            <a:off x="203200" y="6543675"/>
            <a:ext cx="3695700"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Essential Questions </a:t>
            </a:r>
            <a:br>
              <a:rPr lang="en-US" altLang="en-US" smtClean="0"/>
            </a:br>
            <a:r>
              <a:rPr lang="en-US" altLang="en-US" smtClean="0"/>
              <a:t>for Marxist Criticism</a:t>
            </a:r>
          </a:p>
        </p:txBody>
      </p:sp>
      <p:sp>
        <p:nvSpPr>
          <p:cNvPr id="23555" name="Content Placeholder 2"/>
          <p:cNvSpPr>
            <a:spLocks noGrp="1"/>
          </p:cNvSpPr>
          <p:nvPr>
            <p:ph idx="1"/>
          </p:nvPr>
        </p:nvSpPr>
        <p:spPr/>
        <p:txBody>
          <a:bodyPr/>
          <a:lstStyle/>
          <a:p>
            <a:r>
              <a:rPr lang="en-US" altLang="en-US" sz="3200" smtClean="0"/>
              <a:t>Whom does it benefit if the work or effort is accepted/successful/believed, etc.?</a:t>
            </a:r>
          </a:p>
          <a:p>
            <a:r>
              <a:rPr lang="en-US" altLang="en-US" sz="3200" smtClean="0"/>
              <a:t>What is the social class of the author?</a:t>
            </a:r>
          </a:p>
          <a:p>
            <a:r>
              <a:rPr lang="en-US" altLang="en-US" sz="3200" smtClean="0"/>
              <a:t>Which class does the work claim to represent?</a:t>
            </a:r>
          </a:p>
          <a:p>
            <a:r>
              <a:rPr lang="en-US" altLang="en-US" sz="3200" smtClean="0"/>
              <a:t>What values does it reinforce? Challenge?</a:t>
            </a:r>
          </a:p>
          <a:p>
            <a:r>
              <a:rPr lang="en-US" altLang="en-US" sz="3200" smtClean="0"/>
              <a:t>What social classes do the characters represent?</a:t>
            </a:r>
          </a:p>
          <a:p>
            <a:r>
              <a:rPr lang="en-US" altLang="en-US" sz="3200" smtClean="0"/>
              <a:t>How do characters from different classes interact or conflict?</a:t>
            </a:r>
          </a:p>
          <a:p>
            <a:endParaRPr lang="en-US" altLang="en-US" sz="240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866775" y="325438"/>
            <a:ext cx="11596688" cy="1408112"/>
          </a:xfrm>
        </p:spPr>
        <p:txBody>
          <a:bodyPr/>
          <a:lstStyle/>
          <a:p>
            <a:pPr eaLnBrk="1" hangingPunct="1"/>
            <a:r>
              <a:rPr lang="en-US" altLang="en-US" smtClean="0"/>
              <a:t>6. The Biographical Approach</a:t>
            </a:r>
          </a:p>
        </p:txBody>
      </p:sp>
      <p:sp>
        <p:nvSpPr>
          <p:cNvPr id="24579" name="Rectangle 3"/>
          <p:cNvSpPr>
            <a:spLocks noGrp="1"/>
          </p:cNvSpPr>
          <p:nvPr>
            <p:ph type="body" idx="1"/>
          </p:nvPr>
        </p:nvSpPr>
        <p:spPr>
          <a:xfrm>
            <a:off x="482600" y="1050925"/>
            <a:ext cx="5486400" cy="8093075"/>
          </a:xfrm>
        </p:spPr>
        <p:txBody>
          <a:bodyPr/>
          <a:lstStyle/>
          <a:p>
            <a:pPr marL="784225" indent="-784225" eaLnBrk="1" hangingPunct="1">
              <a:buFontTx/>
              <a:buNone/>
            </a:pPr>
            <a:r>
              <a:rPr lang="en-US" altLang="en-US" b="1" smtClean="0"/>
              <a:t>Biographical Criticism</a:t>
            </a:r>
            <a:r>
              <a:rPr lang="en-US" altLang="en-US" smtClean="0"/>
              <a:t> This analysis just got REAL.</a:t>
            </a:r>
          </a:p>
          <a:p>
            <a:pPr marL="784225" indent="-784225" eaLnBrk="1" hangingPunct="1">
              <a:buFontTx/>
              <a:buNone/>
            </a:pPr>
            <a:endParaRPr lang="en-US" altLang="en-US" smtClean="0"/>
          </a:p>
          <a:p>
            <a:pPr marL="784225" indent="-784225" eaLnBrk="1" hangingPunct="1">
              <a:buFontTx/>
              <a:buNone/>
            </a:pPr>
            <a:endParaRPr lang="en-US" altLang="en-US" smtClean="0"/>
          </a:p>
        </p:txBody>
      </p:sp>
      <p:pic>
        <p:nvPicPr>
          <p:cNvPr id="24580" name="Picture 11" descr="angel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4900" y="4868863"/>
            <a:ext cx="3738563" cy="42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2663" y="5365750"/>
            <a:ext cx="3767137"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07225" y="1733550"/>
            <a:ext cx="47625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6463" y="6378575"/>
            <a:ext cx="3687762"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866775" y="325438"/>
            <a:ext cx="11596688" cy="1408112"/>
          </a:xfrm>
        </p:spPr>
        <p:txBody>
          <a:bodyPr/>
          <a:lstStyle/>
          <a:p>
            <a:pPr eaLnBrk="1" hangingPunct="1"/>
            <a:r>
              <a:rPr lang="en-US" altLang="en-US" smtClean="0"/>
              <a:t> The Biographical Approach</a:t>
            </a:r>
          </a:p>
        </p:txBody>
      </p:sp>
      <p:sp>
        <p:nvSpPr>
          <p:cNvPr id="25603" name="Rectangle 3"/>
          <p:cNvSpPr>
            <a:spLocks noGrp="1"/>
          </p:cNvSpPr>
          <p:nvPr>
            <p:ph type="body" idx="1"/>
          </p:nvPr>
        </p:nvSpPr>
        <p:spPr>
          <a:xfrm>
            <a:off x="871538" y="2276475"/>
            <a:ext cx="11596687" cy="6435725"/>
          </a:xfrm>
        </p:spPr>
        <p:txBody>
          <a:bodyPr/>
          <a:lstStyle/>
          <a:p>
            <a:pPr marL="784225" indent="-784225" eaLnBrk="1" hangingPunct="1">
              <a:buFontTx/>
              <a:buNone/>
            </a:pPr>
            <a:r>
              <a:rPr lang="en-US" altLang="en-US" b="1" smtClean="0"/>
              <a:t>Three Benefits:</a:t>
            </a:r>
          </a:p>
          <a:p>
            <a:pPr marL="784225" indent="-784225" eaLnBrk="1" hangingPunct="1">
              <a:buFont typeface="Wingdings" pitchFamily="2" charset="2"/>
              <a:buAutoNum type="arabicPeriod"/>
            </a:pPr>
            <a:r>
              <a:rPr lang="en-US" altLang="en-US" smtClean="0"/>
              <a:t>Feels like an answer key.</a:t>
            </a:r>
          </a:p>
          <a:p>
            <a:pPr marL="784225" indent="-784225" eaLnBrk="1" hangingPunct="1">
              <a:buFont typeface="Wingdings" pitchFamily="2" charset="2"/>
              <a:buAutoNum type="arabicPeriod"/>
            </a:pPr>
            <a:r>
              <a:rPr lang="en-US" altLang="en-US" smtClean="0"/>
              <a:t>Empathy. </a:t>
            </a:r>
          </a:p>
          <a:p>
            <a:pPr marL="784225" indent="-784225" eaLnBrk="1" hangingPunct="1">
              <a:buFont typeface="Wingdings" pitchFamily="2" charset="2"/>
              <a:buAutoNum type="arabicPeriod"/>
            </a:pPr>
            <a:r>
              <a:rPr lang="en-US" altLang="en-US" smtClean="0"/>
              <a:t>Judy judge.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74675" y="533400"/>
            <a:ext cx="12217400" cy="1155700"/>
          </a:xfrm>
        </p:spPr>
        <p:txBody>
          <a:bodyPr/>
          <a:lstStyle/>
          <a:p>
            <a:r>
              <a:rPr lang="en-US" altLang="en-US" smtClean="0"/>
              <a:t>Essential Questions </a:t>
            </a:r>
            <a:br>
              <a:rPr lang="en-US" altLang="en-US" smtClean="0"/>
            </a:br>
            <a:r>
              <a:rPr lang="en-US" altLang="en-US" smtClean="0"/>
              <a:t>for Biographical Criticism</a:t>
            </a:r>
          </a:p>
        </p:txBody>
      </p:sp>
      <p:sp>
        <p:nvSpPr>
          <p:cNvPr id="3" name="Content Placeholder 2"/>
          <p:cNvSpPr>
            <a:spLocks noGrp="1"/>
          </p:cNvSpPr>
          <p:nvPr>
            <p:ph idx="1"/>
          </p:nvPr>
        </p:nvSpPr>
        <p:spPr>
          <a:xfrm>
            <a:off x="31750" y="2438400"/>
            <a:ext cx="12706350" cy="7315200"/>
          </a:xfrm>
        </p:spPr>
        <p:txBody>
          <a:bodyPr>
            <a:normAutofit/>
          </a:bodyPr>
          <a:lstStyle/>
          <a:p>
            <a:pPr marL="0" indent="0">
              <a:buFontTx/>
              <a:buNone/>
              <a:defRPr/>
            </a:pPr>
            <a:r>
              <a:rPr lang="en-US" dirty="0"/>
              <a:t> </a:t>
            </a:r>
          </a:p>
          <a:p>
            <a:pPr indent="0">
              <a:lnSpc>
                <a:spcPct val="100000"/>
              </a:lnSpc>
              <a:spcBef>
                <a:spcPts val="0"/>
              </a:spcBef>
              <a:defRPr/>
            </a:pPr>
            <a:r>
              <a:rPr lang="en-US" sz="3200" dirty="0"/>
              <a:t>What aspects of the author’s personal life are relevant to this story</a:t>
            </a:r>
            <a:r>
              <a:rPr lang="en-US" sz="3200" dirty="0" smtClean="0"/>
              <a:t>?</a:t>
            </a:r>
          </a:p>
          <a:p>
            <a:pPr indent="0">
              <a:lnSpc>
                <a:spcPct val="100000"/>
              </a:lnSpc>
              <a:spcBef>
                <a:spcPts val="0"/>
              </a:spcBef>
              <a:buFontTx/>
              <a:buNone/>
              <a:defRPr/>
            </a:pPr>
            <a:endParaRPr lang="en-US" dirty="0"/>
          </a:p>
          <a:p>
            <a:pPr indent="0">
              <a:lnSpc>
                <a:spcPct val="100000"/>
              </a:lnSpc>
              <a:spcBef>
                <a:spcPts val="0"/>
              </a:spcBef>
              <a:defRPr/>
            </a:pPr>
            <a:r>
              <a:rPr lang="en-US" sz="3200" dirty="0"/>
              <a:t>Which of the author’s stated beliefs are reflected in the work</a:t>
            </a:r>
            <a:r>
              <a:rPr lang="en-US" sz="3200" dirty="0" smtClean="0"/>
              <a:t>?</a:t>
            </a:r>
          </a:p>
          <a:p>
            <a:pPr indent="0">
              <a:lnSpc>
                <a:spcPct val="100000"/>
              </a:lnSpc>
              <a:spcBef>
                <a:spcPts val="0"/>
              </a:spcBef>
              <a:buFontTx/>
              <a:buNone/>
              <a:defRPr/>
            </a:pPr>
            <a:endParaRPr lang="en-US" sz="3200" dirty="0"/>
          </a:p>
          <a:p>
            <a:pPr indent="0">
              <a:lnSpc>
                <a:spcPct val="100000"/>
              </a:lnSpc>
              <a:spcBef>
                <a:spcPts val="0"/>
              </a:spcBef>
              <a:defRPr/>
            </a:pPr>
            <a:r>
              <a:rPr lang="en-US" sz="3200" dirty="0"/>
              <a:t>Does the writer challenge or support the values of her contemporaries</a:t>
            </a:r>
            <a:r>
              <a:rPr lang="en-US" sz="3200" dirty="0" smtClean="0"/>
              <a:t>?</a:t>
            </a:r>
          </a:p>
          <a:p>
            <a:pPr indent="0">
              <a:lnSpc>
                <a:spcPct val="100000"/>
              </a:lnSpc>
              <a:spcBef>
                <a:spcPts val="0"/>
              </a:spcBef>
              <a:buFontTx/>
              <a:buNone/>
              <a:defRPr/>
            </a:pPr>
            <a:endParaRPr lang="en-US" sz="3200" dirty="0"/>
          </a:p>
          <a:p>
            <a:pPr indent="0">
              <a:lnSpc>
                <a:spcPct val="100000"/>
              </a:lnSpc>
              <a:spcBef>
                <a:spcPts val="0"/>
              </a:spcBef>
              <a:defRPr/>
            </a:pPr>
            <a:r>
              <a:rPr lang="en-US" sz="3200" dirty="0"/>
              <a:t>What seem to be the author’s major concerns? Do they reflect any of the writer’s personal </a:t>
            </a:r>
            <a:r>
              <a:rPr lang="en-US" sz="3200" dirty="0" smtClean="0"/>
              <a:t>experiences?</a:t>
            </a:r>
          </a:p>
          <a:p>
            <a:pPr indent="0">
              <a:lnSpc>
                <a:spcPct val="100000"/>
              </a:lnSpc>
              <a:spcBef>
                <a:spcPts val="0"/>
              </a:spcBef>
              <a:buFontTx/>
              <a:buNone/>
              <a:defRPr/>
            </a:pPr>
            <a:endParaRPr lang="en-US" sz="3200" dirty="0"/>
          </a:p>
          <a:p>
            <a:pPr indent="0">
              <a:lnSpc>
                <a:spcPct val="100000"/>
              </a:lnSpc>
              <a:spcBef>
                <a:spcPts val="0"/>
              </a:spcBef>
              <a:defRPr/>
            </a:pPr>
            <a:r>
              <a:rPr lang="en-US" sz="3200" dirty="0"/>
              <a:t>Do any of the </a:t>
            </a:r>
            <a:r>
              <a:rPr lang="en-US" sz="3200" dirty="0" smtClean="0"/>
              <a:t>events/characters </a:t>
            </a:r>
            <a:r>
              <a:rPr lang="en-US" sz="3200" dirty="0"/>
              <a:t>in the story correspond to </a:t>
            </a:r>
            <a:r>
              <a:rPr lang="en-US" sz="3200" dirty="0" smtClean="0"/>
              <a:t>events/people experienced </a:t>
            </a:r>
            <a:r>
              <a:rPr lang="en-US" sz="3200" dirty="0"/>
              <a:t>by the author</a:t>
            </a:r>
            <a:r>
              <a:rPr lang="en-US" sz="3200" dirty="0" smtClean="0"/>
              <a:t>?</a:t>
            </a:r>
          </a:p>
          <a:p>
            <a:pPr indent="0">
              <a:lnSpc>
                <a:spcPct val="100000"/>
              </a:lnSpc>
              <a:spcBef>
                <a:spcPts val="0"/>
              </a:spcBef>
              <a:buFontTx/>
              <a:buNone/>
              <a:defRPr/>
            </a:pPr>
            <a:endParaRPr lang="en-US" sz="3200" dirty="0"/>
          </a:p>
          <a:p>
            <a:pPr>
              <a:defRPr/>
            </a:pP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74675" y="533400"/>
            <a:ext cx="12217400" cy="1155700"/>
          </a:xfrm>
        </p:spPr>
        <p:txBody>
          <a:bodyPr/>
          <a:lstStyle/>
          <a:p>
            <a:r>
              <a:rPr lang="en-US" altLang="en-US" smtClean="0"/>
              <a:t>Example Biographical Criticism</a:t>
            </a:r>
          </a:p>
        </p:txBody>
      </p:sp>
      <p:sp>
        <p:nvSpPr>
          <p:cNvPr id="37891" name="Content Placeholder 2"/>
          <p:cNvSpPr>
            <a:spLocks noGrp="1"/>
          </p:cNvSpPr>
          <p:nvPr>
            <p:ph idx="1"/>
          </p:nvPr>
        </p:nvSpPr>
        <p:spPr>
          <a:xfrm>
            <a:off x="779463" y="4038600"/>
            <a:ext cx="11958637" cy="5715000"/>
          </a:xfrm>
        </p:spPr>
        <p:txBody>
          <a:bodyPr/>
          <a:lstStyle/>
          <a:p>
            <a:pPr>
              <a:spcBef>
                <a:spcPts val="0"/>
              </a:spcBef>
              <a:defRPr/>
            </a:pPr>
            <a:r>
              <a:rPr lang="en-US" altLang="en-US" dirty="0" smtClean="0"/>
              <a:t>Real women have </a:t>
            </a:r>
          </a:p>
          <a:p>
            <a:pPr marL="0" indent="0">
              <a:lnSpc>
                <a:spcPct val="100000"/>
              </a:lnSpc>
              <a:spcBef>
                <a:spcPts val="0"/>
              </a:spcBef>
              <a:buFontTx/>
              <a:buNone/>
              <a:defRPr/>
            </a:pPr>
            <a:r>
              <a:rPr lang="en-US" altLang="en-US" dirty="0" smtClean="0"/>
              <a:t>3-dimensional curves</a:t>
            </a:r>
          </a:p>
        </p:txBody>
      </p:sp>
      <p:pic>
        <p:nvPicPr>
          <p:cNvPr id="27652" name="Picture 8" descr="http://images.huffingtonpost.com/2010-02-04-snow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2076450"/>
            <a:ext cx="5524500" cy="70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0" descr="http://2.bp.blogspot.com/-jywV_NCLYbU/UY9FySQs7fI/AAAAAAAABYU/vtrxBudJHoA/s1600/Grim-Natwick-s-Snow-White-Who-looks-Simuler-To-Betty-Boop-disney-princess-14609693-274-29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2108200"/>
            <a:ext cx="3741738"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ritical Approaches PPT">
  <a:themeElements>
    <a:clrScheme name="">
      <a:dk1>
        <a:srgbClr val="422E1F"/>
      </a:dk1>
      <a:lt1>
        <a:srgbClr val="BDD1E0"/>
      </a:lt1>
      <a:dk2>
        <a:srgbClr val="000000"/>
      </a:dk2>
      <a:lt2>
        <a:srgbClr val="808080"/>
      </a:lt2>
      <a:accent1>
        <a:srgbClr val="BBE0E3"/>
      </a:accent1>
      <a:accent2>
        <a:srgbClr val="333399"/>
      </a:accent2>
      <a:accent3>
        <a:srgbClr val="DBE5ED"/>
      </a:accent3>
      <a:accent4>
        <a:srgbClr val="372619"/>
      </a:accent4>
      <a:accent5>
        <a:srgbClr val="DAEDEF"/>
      </a:accent5>
      <a:accent6>
        <a:srgbClr val="2D2D8A"/>
      </a:accent6>
      <a:hlink>
        <a:srgbClr val="009999"/>
      </a:hlink>
      <a:folHlink>
        <a:srgbClr val="99CC00"/>
      </a:folHlink>
    </a:clrScheme>
    <a:fontScheme name="Title &amp; Subtitle">
      <a:majorFont>
        <a:latin typeface="Bodoni SvtyTwo ITC TT-Book"/>
        <a:ea typeface="ヒラギノ明朝 ProN W3"/>
        <a:cs typeface="ヒラギノ明朝 ProN W3"/>
      </a:majorFont>
      <a:minorFont>
        <a:latin typeface="Bodoni SvtyTwo ITC TT-Book"/>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22E1F"/>
            </a:solidFill>
            <a:effectLst/>
            <a:latin typeface="Bodoni SvtyTwo ITC TT-Book" charset="0"/>
            <a:ea typeface="ヒラギノ明朝 ProN W3" charset="0"/>
            <a:cs typeface="ヒラギノ明朝 ProN W3" charset="0"/>
            <a:sym typeface="Bodoni SvtyTwo ITC TT-Book"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22E1F"/>
            </a:solidFill>
            <a:effectLst/>
            <a:latin typeface="Bodoni SvtyTwo ITC TT-Book" charset="0"/>
            <a:ea typeface="ヒラギノ明朝 ProN W3" charset="0"/>
            <a:cs typeface="ヒラギノ明朝 ProN W3" charset="0"/>
            <a:sym typeface="Bodoni SvtyTwo ITC TT-Book"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itle &amp; Bullets">
  <a:themeElements>
    <a:clrScheme name="">
      <a:dk1>
        <a:srgbClr val="422E1F"/>
      </a:dk1>
      <a:lt1>
        <a:srgbClr val="BDD1E0"/>
      </a:lt1>
      <a:dk2>
        <a:srgbClr val="000000"/>
      </a:dk2>
      <a:lt2>
        <a:srgbClr val="808080"/>
      </a:lt2>
      <a:accent1>
        <a:srgbClr val="BBE0E3"/>
      </a:accent1>
      <a:accent2>
        <a:srgbClr val="333399"/>
      </a:accent2>
      <a:accent3>
        <a:srgbClr val="DBE5ED"/>
      </a:accent3>
      <a:accent4>
        <a:srgbClr val="372619"/>
      </a:accent4>
      <a:accent5>
        <a:srgbClr val="DAEDEF"/>
      </a:accent5>
      <a:accent6>
        <a:srgbClr val="2D2D8A"/>
      </a:accent6>
      <a:hlink>
        <a:srgbClr val="009999"/>
      </a:hlink>
      <a:folHlink>
        <a:srgbClr val="99CC00"/>
      </a:folHlink>
    </a:clrScheme>
    <a:fontScheme name="Title &amp; Bullets">
      <a:majorFont>
        <a:latin typeface="Bodoni SvtyTwo ITC TT-Book"/>
        <a:ea typeface="ヒラギノ明朝 ProN W3"/>
        <a:cs typeface="ヒラギノ明朝 ProN W3"/>
      </a:majorFont>
      <a:minorFont>
        <a:latin typeface="Bodoni SvtyTwo ITC TT-Book"/>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22E1F"/>
            </a:solidFill>
            <a:effectLst/>
            <a:latin typeface="Bodoni SvtyTwo ITC TT-Book" charset="0"/>
            <a:ea typeface="ヒラギノ明朝 ProN W3" charset="0"/>
            <a:cs typeface="ヒラギノ明朝 ProN W3" charset="0"/>
            <a:sym typeface="Bodoni SvtyTwo ITC TT-Book"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22E1F"/>
            </a:solidFill>
            <a:effectLst/>
            <a:latin typeface="Bodoni SvtyTwo ITC TT-Book" charset="0"/>
            <a:ea typeface="ヒラギノ明朝 ProN W3" charset="0"/>
            <a:cs typeface="ヒラギノ明朝 ProN W3" charset="0"/>
            <a:sym typeface="Bodoni SvtyTwo ITC TT-Book"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Critical Approaches PPT</Template>
  <TotalTime>1</TotalTime>
  <Pages>0</Pages>
  <Words>1780</Words>
  <Characters>0</Characters>
  <Application>Microsoft Office PowerPoint</Application>
  <PresentationFormat>Custom</PresentationFormat>
  <Lines>0</Lines>
  <Paragraphs>285</Paragraphs>
  <Slides>31</Slides>
  <Notes>31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31</vt:i4>
      </vt:variant>
    </vt:vector>
  </HeadingPairs>
  <TitlesOfParts>
    <vt:vector size="45" baseType="lpstr">
      <vt:lpstr>Bodoni SvtyTwo ITC TT-Book</vt:lpstr>
      <vt:lpstr>ヒラギノ明朝 ProN W3</vt:lpstr>
      <vt:lpstr>Arial</vt:lpstr>
      <vt:lpstr>Calibri</vt:lpstr>
      <vt:lpstr>Adobe Gothic Std B</vt:lpstr>
      <vt:lpstr>Comic Sans MS</vt:lpstr>
      <vt:lpstr>Lithos Pro Regular</vt:lpstr>
      <vt:lpstr>Harrington</vt:lpstr>
      <vt:lpstr>Bodoni SvtyTwo ITC TT-Bold</vt:lpstr>
      <vt:lpstr>Wingdings</vt:lpstr>
      <vt:lpstr>ヒラギノ明朝 ProN W6</vt:lpstr>
      <vt:lpstr>Bodoni SvtyTwo ITC TT-BookIta</vt:lpstr>
      <vt:lpstr>Critical Approaches PPT</vt:lpstr>
      <vt:lpstr>Title &amp; Bullets</vt:lpstr>
      <vt:lpstr>Critical Approaches  to Literature Pt. II</vt:lpstr>
      <vt:lpstr>5. The Classist/Marxist Approach</vt:lpstr>
      <vt:lpstr>The Classist/Marxist Approach</vt:lpstr>
      <vt:lpstr>Marxist/Classist Criticism: Example</vt:lpstr>
      <vt:lpstr>Essential Questions  for Marxist Criticism</vt:lpstr>
      <vt:lpstr>6. The Biographical Approach</vt:lpstr>
      <vt:lpstr> The Biographical Approach</vt:lpstr>
      <vt:lpstr>Essential Questions  for Biographical Criticism</vt:lpstr>
      <vt:lpstr>Example Biographical Criticism</vt:lpstr>
      <vt:lpstr>7. The Psychological &amp; Psychoanalytic Approach</vt:lpstr>
      <vt:lpstr>Types of Psychological Consciousness</vt:lpstr>
      <vt:lpstr>ID– EGO-- SUPEREGO</vt:lpstr>
      <vt:lpstr>Repression</vt:lpstr>
      <vt:lpstr>Projection</vt:lpstr>
      <vt:lpstr>Regression</vt:lpstr>
      <vt:lpstr>Rationalization</vt:lpstr>
      <vt:lpstr>Displacement</vt:lpstr>
      <vt:lpstr>Example Psychological Criticism</vt:lpstr>
      <vt:lpstr>Essential Questions  for Psychological Criticism</vt:lpstr>
      <vt:lpstr>8. Cultural Studies</vt:lpstr>
      <vt:lpstr>Basic beliefs </vt:lpstr>
      <vt:lpstr>Drawbacks </vt:lpstr>
      <vt:lpstr>Cultural Criticism Example</vt:lpstr>
      <vt:lpstr>Essential Questions  for Cultural Criticism</vt:lpstr>
      <vt:lpstr>Deconstruction</vt:lpstr>
      <vt:lpstr>Basic Beliefs of Deconstruction</vt:lpstr>
      <vt:lpstr> The Deconstructive Approach</vt:lpstr>
      <vt:lpstr>How to: </vt:lpstr>
      <vt:lpstr>Deconstruction Example</vt:lpstr>
      <vt:lpstr>Essential Questions  for Deconstruction</vt:lpstr>
      <vt:lpstr>REMEMBER…</vt:lpstr>
    </vt:vector>
  </TitlesOfParts>
  <Company>Fairfax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Approaches  to Literature Pt. II</dc:title>
  <dc:creator>Administrator</dc:creator>
  <cp:lastModifiedBy>Administrator</cp:lastModifiedBy>
  <cp:revision>1</cp:revision>
  <cp:lastPrinted>2014-04-30T22:36:03Z</cp:lastPrinted>
  <dcterms:created xsi:type="dcterms:W3CDTF">2014-04-30T23:01:27Z</dcterms:created>
  <dcterms:modified xsi:type="dcterms:W3CDTF">2014-04-30T23:02:30Z</dcterms:modified>
</cp:coreProperties>
</file>